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256" r:id="rId2"/>
    <p:sldId id="433" r:id="rId3"/>
    <p:sldId id="265" r:id="rId4"/>
    <p:sldId id="434" r:id="rId5"/>
    <p:sldId id="436" r:id="rId6"/>
    <p:sldId id="437" r:id="rId7"/>
    <p:sldId id="435" r:id="rId8"/>
    <p:sldId id="470" r:id="rId9"/>
    <p:sldId id="441" r:id="rId10"/>
    <p:sldId id="444" r:id="rId11"/>
    <p:sldId id="446" r:id="rId12"/>
    <p:sldId id="448" r:id="rId13"/>
    <p:sldId id="449" r:id="rId14"/>
    <p:sldId id="450" r:id="rId15"/>
    <p:sldId id="451" r:id="rId16"/>
    <p:sldId id="452" r:id="rId17"/>
    <p:sldId id="453" r:id="rId18"/>
    <p:sldId id="454" r:id="rId19"/>
    <p:sldId id="455" r:id="rId20"/>
    <p:sldId id="456" r:id="rId21"/>
    <p:sldId id="458" r:id="rId22"/>
    <p:sldId id="459" r:id="rId23"/>
    <p:sldId id="460" r:id="rId24"/>
    <p:sldId id="461" r:id="rId25"/>
    <p:sldId id="468" r:id="rId26"/>
    <p:sldId id="469" r:id="rId27"/>
    <p:sldId id="471" r:id="rId28"/>
    <p:sldId id="472" r:id="rId29"/>
    <p:sldId id="473" r:id="rId30"/>
    <p:sldId id="474" r:id="rId31"/>
    <p:sldId id="478" r:id="rId32"/>
    <p:sldId id="479" r:id="rId33"/>
    <p:sldId id="480" r:id="rId34"/>
    <p:sldId id="484" r:id="rId35"/>
    <p:sldId id="485" r:id="rId36"/>
    <p:sldId id="486" r:id="rId37"/>
    <p:sldId id="487" r:id="rId38"/>
    <p:sldId id="488" r:id="rId39"/>
    <p:sldId id="489" r:id="rId40"/>
    <p:sldId id="490" r:id="rId41"/>
    <p:sldId id="491" r:id="rId42"/>
    <p:sldId id="492" r:id="rId43"/>
    <p:sldId id="493" r:id="rId44"/>
    <p:sldId id="495" r:id="rId45"/>
    <p:sldId id="500" r:id="rId46"/>
    <p:sldId id="501" r:id="rId47"/>
    <p:sldId id="365" r:id="rId48"/>
    <p:sldId id="364" r:id="rId49"/>
    <p:sldId id="366" r:id="rId50"/>
    <p:sldId id="367" r:id="rId51"/>
    <p:sldId id="368" r:id="rId52"/>
    <p:sldId id="369" r:id="rId53"/>
    <p:sldId id="502" r:id="rId54"/>
    <p:sldId id="372" r:id="rId55"/>
    <p:sldId id="371" r:id="rId56"/>
    <p:sldId id="373" r:id="rId57"/>
    <p:sldId id="389" r:id="rId58"/>
    <p:sldId id="390" r:id="rId59"/>
    <p:sldId id="391" r:id="rId60"/>
    <p:sldId id="392" r:id="rId61"/>
    <p:sldId id="393" r:id="rId62"/>
    <p:sldId id="394" r:id="rId63"/>
    <p:sldId id="395" r:id="rId64"/>
    <p:sldId id="396" r:id="rId65"/>
    <p:sldId id="397" r:id="rId66"/>
    <p:sldId id="402" r:id="rId67"/>
    <p:sldId id="398" r:id="rId68"/>
    <p:sldId id="403" r:id="rId69"/>
    <p:sldId id="399" r:id="rId70"/>
    <p:sldId id="404" r:id="rId71"/>
    <p:sldId id="400" r:id="rId72"/>
    <p:sldId id="401" r:id="rId73"/>
    <p:sldId id="405" r:id="rId74"/>
    <p:sldId id="406" r:id="rId75"/>
    <p:sldId id="407" r:id="rId76"/>
    <p:sldId id="421" r:id="rId77"/>
    <p:sldId id="408" r:id="rId78"/>
    <p:sldId id="409" r:id="rId79"/>
    <p:sldId id="410" r:id="rId80"/>
    <p:sldId id="411" r:id="rId81"/>
    <p:sldId id="412" r:id="rId82"/>
    <p:sldId id="413" r:id="rId83"/>
    <p:sldId id="414" r:id="rId84"/>
    <p:sldId id="415" r:id="rId85"/>
    <p:sldId id="416" r:id="rId86"/>
    <p:sldId id="417" r:id="rId87"/>
    <p:sldId id="418" r:id="rId88"/>
    <p:sldId id="419" r:id="rId89"/>
    <p:sldId id="420" r:id="rId90"/>
    <p:sldId id="423"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4" autoAdjust="0"/>
    <p:restoredTop sz="55539" autoAdjust="0"/>
  </p:normalViewPr>
  <p:slideViewPr>
    <p:cSldViewPr>
      <p:cViewPr varScale="1">
        <p:scale>
          <a:sx n="46" d="100"/>
          <a:sy n="46" d="100"/>
        </p:scale>
        <p:origin x="-222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06A1E7-852F-449B-85AE-CFEBD73A3597}" type="datetimeFigureOut">
              <a:rPr lang="en-US" smtClean="0"/>
              <a:t>9/14/2014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8C1945-C3AD-4A40-BC33-F49D7F6399C1}" type="slidenum">
              <a:rPr lang="en-US" smtClean="0"/>
              <a:t>‹#›</a:t>
            </a:fld>
            <a:endParaRPr lang="en-US"/>
          </a:p>
        </p:txBody>
      </p:sp>
    </p:spTree>
    <p:extLst>
      <p:ext uri="{BB962C8B-B14F-4D97-AF65-F5344CB8AC3E}">
        <p14:creationId xmlns:p14="http://schemas.microsoft.com/office/powerpoint/2010/main" val="1432852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tigers! My name is Finn John.</a:t>
            </a:r>
          </a:p>
          <a:p>
            <a:endParaRPr lang="en-US" baseline="0" dirty="0" smtClean="0"/>
          </a:p>
          <a:p>
            <a:r>
              <a:rPr lang="en-US" baseline="0" dirty="0" smtClean="0"/>
              <a:t>Some of you already know me. </a:t>
            </a:r>
          </a:p>
          <a:p>
            <a:endParaRPr lang="en-US" baseline="0" dirty="0" smtClean="0"/>
          </a:p>
          <a:p>
            <a:r>
              <a:rPr lang="en-US" baseline="0" dirty="0" smtClean="0"/>
              <a:t>By day I make a living impersonating a college professor at Oregon State University, and by night — and weekend, and holiday, and any other time I can steal away — I labor in the trenches as an author and public historian, </a:t>
            </a:r>
          </a:p>
          <a:p>
            <a:endParaRPr lang="en-US" baseline="0" dirty="0" smtClean="0"/>
          </a:p>
          <a:p>
            <a:r>
              <a:rPr lang="en-US" baseline="0" dirty="0" smtClean="0"/>
              <a:t>cranking out a 1,000-word newspaper column and four to five 10-minute podcasts a week and making sure my hub Website hasn’t been hacked yet. </a:t>
            </a:r>
          </a:p>
          <a:p>
            <a:endParaRPr lang="en-US" baseline="0" dirty="0" smtClean="0"/>
          </a:p>
          <a:p>
            <a:r>
              <a:rPr lang="en-US" baseline="0" dirty="0" smtClean="0"/>
              <a:t>You should check it out sometime, there are at last count 293 columns posted in the archive.</a:t>
            </a:r>
          </a:p>
          <a:p>
            <a:endParaRPr lang="en-US" baseline="0" dirty="0" smtClean="0"/>
          </a:p>
          <a:p>
            <a:r>
              <a:rPr lang="en-US" baseline="0" dirty="0" smtClean="0"/>
              <a:t>Today I want to talk about one of the most embarrassing skeletons in Oregon’s closet:</a:t>
            </a:r>
          </a:p>
        </p:txBody>
      </p:sp>
      <p:sp>
        <p:nvSpPr>
          <p:cNvPr id="4" name="Slide Number Placeholder 3"/>
          <p:cNvSpPr>
            <a:spLocks noGrp="1"/>
          </p:cNvSpPr>
          <p:nvPr>
            <p:ph type="sldNum" sz="quarter" idx="10"/>
          </p:nvPr>
        </p:nvSpPr>
        <p:spPr/>
        <p:txBody>
          <a:bodyPr/>
          <a:lstStyle/>
          <a:p>
            <a:fld id="{448C1945-C3AD-4A40-BC33-F49D7F6399C1}" type="slidenum">
              <a:rPr lang="en-US" smtClean="0"/>
              <a:t>1</a:t>
            </a:fld>
            <a:endParaRPr lang="en-US"/>
          </a:p>
        </p:txBody>
      </p:sp>
    </p:spTree>
    <p:extLst>
      <p:ext uri="{BB962C8B-B14F-4D97-AF65-F5344CB8AC3E}">
        <p14:creationId xmlns:p14="http://schemas.microsoft.com/office/powerpoint/2010/main" val="3143737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spread </a:t>
            </a:r>
            <a:r>
              <a:rPr lang="en-US" sz="1200" kern="1200" dirty="0" smtClean="0">
                <a:solidFill>
                  <a:schemeClr val="tx1"/>
                </a:solidFill>
                <a:effectLst/>
                <a:latin typeface="+mn-lt"/>
                <a:ea typeface="+mn-ea"/>
                <a:cs typeface="+mn-cs"/>
              </a:rPr>
              <a:t>quickly and quietly around the old </a:t>
            </a:r>
            <a:r>
              <a:rPr lang="en-US" sz="1200" kern="1200" dirty="0" smtClean="0">
                <a:solidFill>
                  <a:schemeClr val="tx1"/>
                </a:solidFill>
                <a:effectLst/>
                <a:latin typeface="+mn-lt"/>
                <a:ea typeface="+mn-ea"/>
                <a:cs typeface="+mn-cs"/>
              </a:rPr>
              <a:t>South.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unlike the later versions that we’re going to talk about today, there was nothing funny or ridiculous about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10</a:t>
            </a:fld>
            <a:endParaRPr lang="en-US"/>
          </a:p>
        </p:txBody>
      </p:sp>
    </p:spTree>
    <p:extLst>
      <p:ext uri="{BB962C8B-B14F-4D97-AF65-F5344CB8AC3E}">
        <p14:creationId xmlns:p14="http://schemas.microsoft.com/office/powerpoint/2010/main" val="3247789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Here’s a picture from Harpers Weekly,</a:t>
            </a:r>
            <a:r>
              <a:rPr lang="en-US" sz="1200" kern="1200" baseline="0" dirty="0" smtClean="0">
                <a:solidFill>
                  <a:schemeClr val="tx1"/>
                </a:solidFill>
                <a:effectLst/>
                <a:latin typeface="+mn-lt"/>
                <a:ea typeface="+mn-ea"/>
                <a:cs typeface="+mn-cs"/>
              </a:rPr>
              <a:t> 1871,</a:t>
            </a:r>
            <a:r>
              <a:rPr lang="en-US" sz="1200" kern="1200" dirty="0" smtClean="0">
                <a:solidFill>
                  <a:schemeClr val="tx1"/>
                </a:solidFill>
                <a:effectLst/>
                <a:latin typeface="+mn-lt"/>
                <a:ea typeface="+mn-ea"/>
                <a:cs typeface="+mn-cs"/>
              </a:rPr>
              <a:t> that should give you an idea of what these guys were like.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were straight-up mobs of anonymous self-deputized vigilante assassins sneaking around the country killing people and leaving their bodies on the road so that their friends and relatives could see what happened to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primarily happened to free black</a:t>
            </a:r>
            <a:r>
              <a:rPr lang="en-US" sz="1200" kern="1200" baseline="0" dirty="0" smtClean="0">
                <a:solidFill>
                  <a:schemeClr val="tx1"/>
                </a:solidFill>
                <a:effectLst/>
                <a:latin typeface="+mn-lt"/>
                <a:ea typeface="+mn-ea"/>
                <a:cs typeface="+mn-cs"/>
              </a:rPr>
              <a:t> people.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 rumor that you were a “black Republican” could be turned into a death warrant with alarming ease.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also targeted white carpetbaggers and “scalawags,” but these were usually tarred and feathered, not tortured and killed.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8C1945-C3AD-4A40-BC33-F49D7F6399C1}" type="slidenum">
              <a:rPr lang="en-US" smtClean="0"/>
              <a:t>11</a:t>
            </a:fld>
            <a:endParaRPr lang="en-US"/>
          </a:p>
        </p:txBody>
      </p:sp>
    </p:spTree>
    <p:extLst>
      <p:ext uri="{BB962C8B-B14F-4D97-AF65-F5344CB8AC3E}">
        <p14:creationId xmlns:p14="http://schemas.microsoft.com/office/powerpoint/2010/main" val="139167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Any of you ever read this Sherlock Holmes story?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“The Five Orange Pips”? When it talks about the Klan, this is the one it means.</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12</a:t>
            </a:fld>
            <a:endParaRPr lang="en-US"/>
          </a:p>
        </p:txBody>
      </p:sp>
    </p:spTree>
    <p:extLst>
      <p:ext uri="{BB962C8B-B14F-4D97-AF65-F5344CB8AC3E}">
        <p14:creationId xmlns:p14="http://schemas.microsoft.com/office/powerpoint/2010/main" val="218604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the 1870s, all these </a:t>
            </a:r>
            <a:r>
              <a:rPr lang="en-US" sz="1200" kern="1200" dirty="0" err="1" smtClean="0">
                <a:solidFill>
                  <a:schemeClr val="tx1"/>
                </a:solidFill>
                <a:effectLst/>
                <a:latin typeface="+mn-lt"/>
                <a:ea typeface="+mn-ea"/>
                <a:cs typeface="+mn-cs"/>
              </a:rPr>
              <a:t>Klanners</a:t>
            </a:r>
            <a:r>
              <a:rPr lang="en-US" sz="1200" kern="1200" dirty="0" smtClean="0">
                <a:solidFill>
                  <a:schemeClr val="tx1"/>
                </a:solidFill>
                <a:effectLst/>
                <a:latin typeface="+mn-lt"/>
                <a:ea typeface="+mn-ea"/>
                <a:cs typeface="+mn-cs"/>
              </a:rPr>
              <a:t> were getting out of hand.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Something had to be done.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8C1945-C3AD-4A40-BC33-F49D7F6399C1}" type="slidenum">
              <a:rPr lang="en-US" smtClean="0"/>
              <a:t>13</a:t>
            </a:fld>
            <a:endParaRPr lang="en-US"/>
          </a:p>
        </p:txBody>
      </p:sp>
    </p:spTree>
    <p:extLst>
      <p:ext uri="{BB962C8B-B14F-4D97-AF65-F5344CB8AC3E}">
        <p14:creationId xmlns:p14="http://schemas.microsoft.com/office/powerpoint/2010/main" val="176383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in 1871, Ulysses S. Grant and the congress passed something called the Ku Klux Force Act.</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Here he is signing it</a:t>
            </a:r>
            <a:r>
              <a:rPr lang="en-US" sz="1200" kern="1200" baseline="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14</a:t>
            </a:fld>
            <a:endParaRPr lang="en-US"/>
          </a:p>
        </p:txBody>
      </p:sp>
    </p:spTree>
    <p:extLst>
      <p:ext uri="{BB962C8B-B14F-4D97-AF65-F5344CB8AC3E}">
        <p14:creationId xmlns:p14="http://schemas.microsoft.com/office/powerpoint/2010/main" val="423878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Under the direction of Attorney</a:t>
            </a:r>
            <a:r>
              <a:rPr lang="en-US" sz="1200" kern="1200" baseline="0" dirty="0" smtClean="0">
                <a:solidFill>
                  <a:schemeClr val="tx1"/>
                </a:solidFill>
                <a:effectLst/>
                <a:latin typeface="+mn-lt"/>
                <a:ea typeface="+mn-ea"/>
                <a:cs typeface="+mn-cs"/>
              </a:rPr>
              <a:t> General George Williams — an Oregon guy and later mayor of Portland — the Department of Justice </a:t>
            </a:r>
            <a:r>
              <a:rPr lang="en-US" sz="1200" kern="1200" dirty="0" smtClean="0">
                <a:solidFill>
                  <a:schemeClr val="tx1"/>
                </a:solidFill>
                <a:effectLst/>
                <a:latin typeface="+mn-lt"/>
                <a:ea typeface="+mn-ea"/>
                <a:cs typeface="+mn-cs"/>
              </a:rPr>
              <a:t>let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have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Hundreds of these skulking murderers were rounded up, tried by juries that were often made up largely of black people, and tossed in the slammer.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campaign was so successful that within a year or so the Klan was finished and gone.</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15</a:t>
            </a:fld>
            <a:endParaRPr lang="en-US"/>
          </a:p>
        </p:txBody>
      </p:sp>
    </p:spTree>
    <p:extLst>
      <p:ext uri="{BB962C8B-B14F-4D97-AF65-F5344CB8AC3E}">
        <p14:creationId xmlns:p14="http://schemas.microsoft.com/office/powerpoint/2010/main" val="91083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That was the end of the Ku Klux Klan for 35 years, although other organizations</a:t>
            </a:r>
            <a:r>
              <a:rPr lang="en-US" sz="1200" kern="1200" baseline="0" dirty="0" smtClean="0">
                <a:solidFill>
                  <a:schemeClr val="tx1"/>
                </a:solidFill>
                <a:effectLst/>
                <a:latin typeface="+mn-lt"/>
                <a:ea typeface="+mn-ea"/>
                <a:cs typeface="+mn-cs"/>
              </a:rPr>
              <a:t> and “white leagues” and outfits like that carried the torch.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Until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16</a:t>
            </a:fld>
            <a:endParaRPr lang="en-US"/>
          </a:p>
        </p:txBody>
      </p:sp>
    </p:spTree>
    <p:extLst>
      <p:ext uri="{BB962C8B-B14F-4D97-AF65-F5344CB8AC3E}">
        <p14:creationId xmlns:p14="http://schemas.microsoft.com/office/powerpoint/2010/main" val="980957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this movie came out.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Birth of a Nation.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Based on writer Thomas Dixon’s books — The Leopard’s Spots, The Clansman and The Traitor — what he called his Ku Klux Klan Trilogy.</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17</a:t>
            </a:fld>
            <a:endParaRPr lang="en-US"/>
          </a:p>
        </p:txBody>
      </p:sp>
    </p:spTree>
    <p:extLst>
      <p:ext uri="{BB962C8B-B14F-4D97-AF65-F5344CB8AC3E}">
        <p14:creationId xmlns:p14="http://schemas.microsoft.com/office/powerpoint/2010/main" val="22463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Birth of a Nation is kind of complicated.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Also, incredibly reductive, clumsily emotionally manipulative — and, of course, offensive.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the story of two families separated by the Civil War, coming together afterward with wedding bells on their minds only to be thwarted by this </a:t>
            </a:r>
            <a:r>
              <a:rPr lang="en-US" sz="1200" kern="1200" dirty="0" err="1" smtClean="0">
                <a:solidFill>
                  <a:schemeClr val="tx1"/>
                </a:solidFill>
                <a:effectLst/>
                <a:latin typeface="+mn-lt"/>
                <a:ea typeface="+mn-ea"/>
                <a:cs typeface="+mn-cs"/>
              </a:rPr>
              <a:t>dystopic</a:t>
            </a:r>
            <a:r>
              <a:rPr lang="en-US" sz="1200" kern="1200" dirty="0" smtClean="0">
                <a:solidFill>
                  <a:schemeClr val="tx1"/>
                </a:solidFill>
                <a:effectLst/>
                <a:latin typeface="+mn-lt"/>
                <a:ea typeface="+mn-ea"/>
                <a:cs typeface="+mn-cs"/>
              </a:rPr>
              <a:t> racist fantasy regime  of black rule in the South.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presented as legit history of the reconstruction era.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18</a:t>
            </a:fld>
            <a:endParaRPr lang="en-US"/>
          </a:p>
        </p:txBody>
      </p:sp>
    </p:spTree>
    <p:extLst>
      <p:ext uri="{BB962C8B-B14F-4D97-AF65-F5344CB8AC3E}">
        <p14:creationId xmlns:p14="http://schemas.microsoft.com/office/powerpoint/2010/main" val="2138632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features black legislators lounging around the state house drinking and carousing and bullying white voters into not voting.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 we get the obligatory Pure Virgin Damsel throwing herself off a cliff to avoid being ravished by an amorous black soldier.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Well, not exactly ravished. </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It’s more like, he wants her to agree to marry him, and she decides she’d rather die than </a:t>
            </a:r>
            <a:r>
              <a:rPr lang="en-US" sz="1200" kern="1200" dirty="0" smtClean="0">
                <a:solidFill>
                  <a:schemeClr val="tx1"/>
                </a:solidFill>
                <a:effectLst/>
                <a:latin typeface="+mn-lt"/>
                <a:ea typeface="+mn-ea"/>
                <a:cs typeface="+mn-cs"/>
              </a:rPr>
              <a:t>temporarily pretend to be interested.</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19</a:t>
            </a:fld>
            <a:endParaRPr lang="en-US"/>
          </a:p>
        </p:txBody>
      </p:sp>
    </p:spTree>
    <p:extLst>
      <p:ext uri="{BB962C8B-B14F-4D97-AF65-F5344CB8AC3E}">
        <p14:creationId xmlns:p14="http://schemas.microsoft.com/office/powerpoint/2010/main" val="1192648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fair state’s onetime infatuation with a giant nationwide racist con job calling itself the Ku Klux Klan. </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2</a:t>
            </a:fld>
            <a:endParaRPr lang="en-US"/>
          </a:p>
        </p:txBody>
      </p:sp>
    </p:spTree>
    <p:extLst>
      <p:ext uri="{BB962C8B-B14F-4D97-AF65-F5344CB8AC3E}">
        <p14:creationId xmlns:p14="http://schemas.microsoft.com/office/powerpoint/2010/main" val="2949575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hey, that’s a good enough reason for the guy to be hunted down and lynched by an avenging Ku Klux Klan as you, gentle theater-goer, are encouraged to cheer and to celebrate the triumph of Vigilante Justice.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Seriously.</a:t>
            </a:r>
            <a:r>
              <a:rPr lang="en-US" sz="1200" kern="1200" baseline="0" dirty="0" smtClean="0">
                <a:solidFill>
                  <a:schemeClr val="tx1"/>
                </a:solidFill>
                <a:effectLst/>
                <a:latin typeface="+mn-lt"/>
                <a:ea typeface="+mn-ea"/>
                <a:cs typeface="+mn-cs"/>
              </a:rPr>
              <a:t> This is a screenshot from the movie. </a:t>
            </a:r>
          </a:p>
          <a:p>
            <a:pPr lvl="1"/>
            <a:endParaRPr lang="en-US" sz="1200" kern="1200" baseline="0" dirty="0" smtClean="0">
              <a:solidFill>
                <a:schemeClr val="tx1"/>
              </a:solidFill>
              <a:effectLst/>
              <a:latin typeface="+mn-lt"/>
              <a:ea typeface="+mn-ea"/>
              <a:cs typeface="+mn-cs"/>
            </a:endParaRPr>
          </a:p>
          <a:p>
            <a:pPr lvl="1"/>
            <a:r>
              <a:rPr lang="en-US" sz="1200" kern="1200" baseline="0" dirty="0" smtClean="0">
                <a:solidFill>
                  <a:schemeClr val="tx1"/>
                </a:solidFill>
                <a:effectLst/>
                <a:latin typeface="+mn-lt"/>
                <a:ea typeface="+mn-ea"/>
                <a:cs typeface="+mn-cs"/>
              </a:rPr>
              <a:t>It’s the director’s plan for you to be howling for that man’s blood right now. </a:t>
            </a:r>
          </a:p>
          <a:p>
            <a:pPr lvl="1"/>
            <a:endParaRPr lang="en-US" sz="1200" kern="1200" baseline="0" dirty="0" smtClean="0">
              <a:solidFill>
                <a:schemeClr val="tx1"/>
              </a:solidFill>
              <a:effectLst/>
              <a:latin typeface="+mn-lt"/>
              <a:ea typeface="+mn-ea"/>
              <a:cs typeface="+mn-cs"/>
            </a:endParaRPr>
          </a:p>
          <a:p>
            <a:pPr lvl="1"/>
            <a:r>
              <a:rPr lang="en-US" sz="1200" kern="1200" baseline="0" dirty="0" smtClean="0">
                <a:solidFill>
                  <a:schemeClr val="tx1"/>
                </a:solidFill>
                <a:effectLst/>
                <a:latin typeface="+mn-lt"/>
                <a:ea typeface="+mn-ea"/>
                <a:cs typeface="+mn-cs"/>
              </a:rPr>
              <a:t>Also, you should know, since the quality is so poor that you can’t see it, that that actor is a white guy in blackface.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There’s more, but </a:t>
            </a:r>
            <a:r>
              <a:rPr lang="en-US" sz="1200" kern="1200" dirty="0" smtClean="0">
                <a:solidFill>
                  <a:schemeClr val="tx1"/>
                </a:solidFill>
                <a:effectLst/>
                <a:latin typeface="+mn-lt"/>
                <a:ea typeface="+mn-ea"/>
                <a:cs typeface="+mn-cs"/>
              </a:rPr>
              <a:t>you get the idea.</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20</a:t>
            </a:fld>
            <a:endParaRPr lang="en-US"/>
          </a:p>
        </p:txBody>
      </p:sp>
    </p:spTree>
    <p:extLst>
      <p:ext uri="{BB962C8B-B14F-4D97-AF65-F5344CB8AC3E}">
        <p14:creationId xmlns:p14="http://schemas.microsoft.com/office/powerpoint/2010/main" val="634745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Birth of a Nation inspired a new Klan to spring up in Atlanta the same year it came out — 1915.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founder styled this new one after the fraternal organizations of the day — he was a member of about a dozen of them, outfits like the Masons and the Elks and the Woodsmen of the World,</a:t>
            </a:r>
            <a:r>
              <a:rPr lang="en-US" sz="1200" kern="1200" baseline="0" dirty="0" smtClean="0">
                <a:solidFill>
                  <a:schemeClr val="tx1"/>
                </a:solidFill>
                <a:effectLst/>
                <a:latin typeface="+mn-lt"/>
                <a:ea typeface="+mn-ea"/>
                <a:cs typeface="+mn-cs"/>
              </a:rPr>
              <a:t> or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21</a:t>
            </a:fld>
            <a:endParaRPr lang="en-US"/>
          </a:p>
        </p:txBody>
      </p:sp>
    </p:spTree>
    <p:extLst>
      <p:ext uri="{BB962C8B-B14F-4D97-AF65-F5344CB8AC3E}">
        <p14:creationId xmlns:p14="http://schemas.microsoft.com/office/powerpoint/2010/main" val="1650721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Loyal Order of Water Buffalo.</a:t>
            </a:r>
          </a:p>
          <a:p>
            <a:endParaRPr lang="en-US" dirty="0" smtClean="0"/>
          </a:p>
          <a:p>
            <a:r>
              <a:rPr lang="en-US" sz="1200" kern="1200" dirty="0" smtClean="0">
                <a:solidFill>
                  <a:schemeClr val="tx1"/>
                </a:solidFill>
                <a:effectLst/>
                <a:latin typeface="+mn-lt"/>
                <a:ea typeface="+mn-ea"/>
                <a:cs typeface="+mn-cs"/>
              </a:rPr>
              <a:t> He also made up a bunch of incredibly doltish-sounding titles for various jobs in his new gang: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treasurer was a </a:t>
            </a:r>
            <a:r>
              <a:rPr lang="en-US" sz="1200" kern="1200" dirty="0" err="1" smtClean="0">
                <a:solidFill>
                  <a:schemeClr val="tx1"/>
                </a:solidFill>
                <a:effectLst/>
                <a:latin typeface="+mn-lt"/>
                <a:ea typeface="+mn-ea"/>
                <a:cs typeface="+mn-cs"/>
              </a:rPr>
              <a:t>Klabee</a:t>
            </a:r>
            <a:r>
              <a:rPr lang="en-US" sz="1200" kern="1200" dirty="0" smtClean="0">
                <a:solidFill>
                  <a:schemeClr val="tx1"/>
                </a:solidFill>
                <a:effectLst/>
                <a:latin typeface="+mn-lt"/>
                <a:ea typeface="+mn-ea"/>
                <a:cs typeface="+mn-cs"/>
              </a:rPr>
              <a:t>, the secretary was a </a:t>
            </a:r>
            <a:r>
              <a:rPr lang="en-US" sz="1200" kern="1200" dirty="0" err="1" smtClean="0">
                <a:solidFill>
                  <a:schemeClr val="tx1"/>
                </a:solidFill>
                <a:effectLst/>
                <a:latin typeface="+mn-lt"/>
                <a:ea typeface="+mn-ea"/>
                <a:cs typeface="+mn-cs"/>
              </a:rPr>
              <a:t>Klagrapp</a:t>
            </a:r>
            <a:r>
              <a:rPr lang="en-US" sz="1200" kern="1200" dirty="0" smtClean="0">
                <a:solidFill>
                  <a:schemeClr val="tx1"/>
                </a:solidFill>
                <a:effectLst/>
                <a:latin typeface="+mn-lt"/>
                <a:ea typeface="+mn-ea"/>
                <a:cs typeface="+mn-cs"/>
              </a:rPr>
              <a:t>, a mobbing-up was a </a:t>
            </a:r>
            <a:r>
              <a:rPr lang="en-US" sz="1200" kern="1200" dirty="0" err="1" smtClean="0">
                <a:solidFill>
                  <a:schemeClr val="tx1"/>
                </a:solidFill>
                <a:effectLst/>
                <a:latin typeface="+mn-lt"/>
                <a:ea typeface="+mn-ea"/>
                <a:cs typeface="+mn-cs"/>
              </a:rPr>
              <a:t>Klonvocation</a:t>
            </a:r>
            <a:r>
              <a:rPr lang="en-US" sz="1200" kern="1200" dirty="0" smtClean="0">
                <a:solidFill>
                  <a:schemeClr val="tx1"/>
                </a:solidFill>
                <a:effectLst/>
                <a:latin typeface="+mn-lt"/>
                <a:ea typeface="+mn-ea"/>
                <a:cs typeface="+mn-cs"/>
              </a:rPr>
              <a:t> and — get this — their sacred record book was a </a:t>
            </a:r>
            <a:r>
              <a:rPr lang="en-US" sz="1200" kern="1200" dirty="0" err="1" smtClean="0">
                <a:solidFill>
                  <a:schemeClr val="tx1"/>
                </a:solidFill>
                <a:effectLst/>
                <a:latin typeface="+mn-lt"/>
                <a:ea typeface="+mn-ea"/>
                <a:cs typeface="+mn-cs"/>
              </a:rPr>
              <a:t>Kloran</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22</a:t>
            </a:fld>
            <a:endParaRPr lang="en-US"/>
          </a:p>
        </p:txBody>
      </p:sp>
    </p:spTree>
    <p:extLst>
      <p:ext uri="{BB962C8B-B14F-4D97-AF65-F5344CB8AC3E}">
        <p14:creationId xmlns:p14="http://schemas.microsoft.com/office/powerpoint/2010/main" val="2493353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they paraded up and down the street in front of the theater in Atlanta while all those people flocked in to watch Birth of a Nation, and everybody felt great and powerful.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five years later there still were only 5,000 </a:t>
            </a:r>
            <a:r>
              <a:rPr lang="en-US" sz="1200" kern="1200" dirty="0" err="1" smtClean="0">
                <a:solidFill>
                  <a:schemeClr val="tx1"/>
                </a:solidFill>
                <a:effectLst/>
                <a:latin typeface="+mn-lt"/>
                <a:ea typeface="+mn-ea"/>
                <a:cs typeface="+mn-cs"/>
              </a:rPr>
              <a:t>Klowns</a:t>
            </a:r>
            <a:r>
              <a:rPr lang="en-US" sz="1200" kern="1200" dirty="0" smtClean="0">
                <a:solidFill>
                  <a:schemeClr val="tx1"/>
                </a:solidFill>
                <a:effectLst/>
                <a:latin typeface="+mn-lt"/>
                <a:ea typeface="+mn-ea"/>
                <a:cs typeface="+mn-cs"/>
              </a:rPr>
              <a:t> signed up, and only in the South.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founders wanted more … but how to get it?</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23</a:t>
            </a:fld>
            <a:endParaRPr lang="en-US"/>
          </a:p>
        </p:txBody>
      </p:sp>
    </p:spTree>
    <p:extLst>
      <p:ext uri="{BB962C8B-B14F-4D97-AF65-F5344CB8AC3E}">
        <p14:creationId xmlns:p14="http://schemas.microsoft.com/office/powerpoint/2010/main" val="4004520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Easy</a:t>
            </a:r>
            <a:r>
              <a:rPr lang="en-US" baseline="0" dirty="0" smtClean="0"/>
              <a:t> enough</a:t>
            </a:r>
            <a:r>
              <a:rPr lang="en-US" dirty="0" smtClean="0"/>
              <a:t>. Just hire an agency.</a:t>
            </a:r>
          </a:p>
          <a:p>
            <a:endParaRPr lang="en-US" dirty="0" smtClean="0"/>
          </a:p>
          <a:p>
            <a:r>
              <a:rPr lang="en-US" sz="1200" kern="1200" dirty="0" smtClean="0">
                <a:solidFill>
                  <a:schemeClr val="tx1"/>
                </a:solidFill>
                <a:effectLst/>
                <a:latin typeface="+mn-lt"/>
                <a:ea typeface="+mn-ea"/>
                <a:cs typeface="+mn-cs"/>
              </a:rPr>
              <a:t>There was this new P.R. and Advertising agency that had formed, see, called the Southern Publicity Association.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came up with a plan that would spread the Klan around the country like </a:t>
            </a:r>
            <a:r>
              <a:rPr lang="en-US" sz="1200" kern="1200" baseline="0" dirty="0" err="1" smtClean="0">
                <a:solidFill>
                  <a:schemeClr val="tx1"/>
                </a:solidFill>
                <a:effectLst/>
                <a:latin typeface="+mn-lt"/>
                <a:ea typeface="+mn-ea"/>
                <a:cs typeface="+mn-cs"/>
              </a:rPr>
              <a:t>krabgrass</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8C1945-C3AD-4A40-BC33-F49D7F6399C1}" type="slidenum">
              <a:rPr lang="en-US" smtClean="0"/>
              <a:t>24</a:t>
            </a:fld>
            <a:endParaRPr lang="en-US"/>
          </a:p>
        </p:txBody>
      </p:sp>
    </p:spTree>
    <p:extLst>
      <p:ext uri="{BB962C8B-B14F-4D97-AF65-F5344CB8AC3E}">
        <p14:creationId xmlns:p14="http://schemas.microsoft.com/office/powerpoint/2010/main" val="645612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Uh-huh. That’s right.</a:t>
            </a:r>
          </a:p>
          <a:p>
            <a:endParaRPr lang="en-US" dirty="0" smtClean="0"/>
          </a:p>
          <a:p>
            <a:r>
              <a:rPr lang="en-US" sz="1200" kern="1200" dirty="0" smtClean="0">
                <a:solidFill>
                  <a:schemeClr val="tx1"/>
                </a:solidFill>
                <a:effectLst/>
                <a:latin typeface="+mn-lt"/>
                <a:ea typeface="+mn-ea"/>
                <a:cs typeface="+mn-cs"/>
              </a:rPr>
              <a:t>Now, there’s nothing wrong with Amway.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They make good stuff. </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They market it in a pretty annoying way, but there’s nothing wrong with their products.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have you ever had a friend pitch you on it? It’s a multilevel thing, right?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25</a:t>
            </a:fld>
            <a:endParaRPr lang="en-US"/>
          </a:p>
        </p:txBody>
      </p:sp>
    </p:spTree>
    <p:extLst>
      <p:ext uri="{BB962C8B-B14F-4D97-AF65-F5344CB8AC3E}">
        <p14:creationId xmlns:p14="http://schemas.microsoft.com/office/powerpoint/2010/main" val="224493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So your friend signs you up and you start buying all your crap through their catalog, and your friend gets a piece of the action.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 you sign up another friend, who starts buying all his/her crap through the catalog, and you get a piece of the action, and the guy who signed you up also gets a piece of it.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idea is, at some point you can just kick back and cash checks for a living while all the worker bees you signed up make money for you.</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26</a:t>
            </a:fld>
            <a:endParaRPr lang="en-US"/>
          </a:p>
        </p:txBody>
      </p:sp>
    </p:spTree>
    <p:extLst>
      <p:ext uri="{BB962C8B-B14F-4D97-AF65-F5344CB8AC3E}">
        <p14:creationId xmlns:p14="http://schemas.microsoft.com/office/powerpoint/2010/main" val="924437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Well, that’s </a:t>
            </a:r>
            <a:r>
              <a:rPr lang="en-US" sz="1200" kern="1200" dirty="0" smtClean="0">
                <a:solidFill>
                  <a:schemeClr val="tx1"/>
                </a:solidFill>
                <a:effectLst/>
                <a:latin typeface="+mn-lt"/>
                <a:ea typeface="+mn-ea"/>
                <a:cs typeface="+mn-cs"/>
              </a:rPr>
              <a:t>kind of how </a:t>
            </a:r>
            <a:r>
              <a:rPr lang="en-US" sz="1200" kern="1200" dirty="0" smtClean="0">
                <a:solidFill>
                  <a:schemeClr val="tx1"/>
                </a:solidFill>
                <a:effectLst/>
                <a:latin typeface="+mn-lt"/>
                <a:ea typeface="+mn-ea"/>
                <a:cs typeface="+mn-cs"/>
              </a:rPr>
              <a:t>the Southern Publicity Association set up the Klan.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It sent forth a small cohort of “</a:t>
            </a:r>
            <a:r>
              <a:rPr lang="en-US" sz="1200" kern="1200" dirty="0" err="1" smtClean="0">
                <a:solidFill>
                  <a:schemeClr val="tx1"/>
                </a:solidFill>
                <a:effectLst/>
                <a:latin typeface="+mn-lt"/>
                <a:ea typeface="+mn-ea"/>
                <a:cs typeface="+mn-cs"/>
              </a:rPr>
              <a:t>kleagles</a:t>
            </a:r>
            <a:r>
              <a:rPr lang="en-US" sz="1200" kern="1200" dirty="0" smtClean="0">
                <a:solidFill>
                  <a:schemeClr val="tx1"/>
                </a:solidFill>
                <a:effectLst/>
                <a:latin typeface="+mn-lt"/>
                <a:ea typeface="+mn-ea"/>
                <a:cs typeface="+mn-cs"/>
              </a:rPr>
              <a:t>” — recruiters — to rant at people about “100% pure Americanism” and sign folks up for $10 plus whatever a </a:t>
            </a:r>
            <a:r>
              <a:rPr lang="en-US" sz="1200" kern="1200" dirty="0" err="1" smtClean="0">
                <a:solidFill>
                  <a:schemeClr val="tx1"/>
                </a:solidFill>
                <a:effectLst/>
                <a:latin typeface="+mn-lt"/>
                <a:ea typeface="+mn-ea"/>
                <a:cs typeface="+mn-cs"/>
              </a:rPr>
              <a:t>Klown</a:t>
            </a:r>
            <a:r>
              <a:rPr lang="en-US" sz="1200" kern="1200" dirty="0" smtClean="0">
                <a:solidFill>
                  <a:schemeClr val="tx1"/>
                </a:solidFill>
                <a:effectLst/>
                <a:latin typeface="+mn-lt"/>
                <a:ea typeface="+mn-ea"/>
                <a:cs typeface="+mn-cs"/>
              </a:rPr>
              <a:t> suit cost.</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27</a:t>
            </a:fld>
            <a:endParaRPr lang="en-US"/>
          </a:p>
        </p:txBody>
      </p:sp>
    </p:spTree>
    <p:extLst>
      <p:ext uri="{BB962C8B-B14F-4D97-AF65-F5344CB8AC3E}">
        <p14:creationId xmlns:p14="http://schemas.microsoft.com/office/powerpoint/2010/main" val="2450543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They got to stick $4 of that $10 in their pockets, plus skim off part of the cost of the </a:t>
            </a:r>
            <a:r>
              <a:rPr lang="en-US" sz="1200" kern="1200" dirty="0" err="1" smtClean="0">
                <a:solidFill>
                  <a:schemeClr val="tx1"/>
                </a:solidFill>
                <a:effectLst/>
                <a:latin typeface="+mn-lt"/>
                <a:ea typeface="+mn-ea"/>
                <a:cs typeface="+mn-cs"/>
              </a:rPr>
              <a:t>Klown</a:t>
            </a:r>
            <a:r>
              <a:rPr lang="en-US" sz="1200" kern="1200" dirty="0" smtClean="0">
                <a:solidFill>
                  <a:schemeClr val="tx1"/>
                </a:solidFill>
                <a:effectLst/>
                <a:latin typeface="+mn-lt"/>
                <a:ea typeface="+mn-ea"/>
                <a:cs typeface="+mn-cs"/>
              </a:rPr>
              <a:t> suits,</a:t>
            </a:r>
            <a:r>
              <a:rPr lang="en-US" sz="1200" kern="1200" baseline="0" dirty="0" smtClean="0">
                <a:solidFill>
                  <a:schemeClr val="tx1"/>
                </a:solidFill>
                <a:effectLst/>
                <a:latin typeface="+mn-lt"/>
                <a:ea typeface="+mn-ea"/>
                <a:cs typeface="+mn-cs"/>
              </a:rPr>
              <a:t> which — I happen to have a catalog 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28</a:t>
            </a:fld>
            <a:endParaRPr lang="en-US"/>
          </a:p>
        </p:txBody>
      </p:sp>
    </p:spTree>
    <p:extLst>
      <p:ext uri="{BB962C8B-B14F-4D97-AF65-F5344CB8AC3E}">
        <p14:creationId xmlns:p14="http://schemas.microsoft.com/office/powerpoint/2010/main" val="1896660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started at 5 bucks for</a:t>
            </a:r>
            <a:r>
              <a:rPr lang="en-US" sz="1200" kern="1200" baseline="0" dirty="0" smtClean="0">
                <a:solidFill>
                  <a:schemeClr val="tx1"/>
                </a:solidFill>
                <a:effectLst/>
                <a:latin typeface="+mn-lt"/>
                <a:ea typeface="+mn-ea"/>
                <a:cs typeface="+mn-cs"/>
              </a:rPr>
              <a:t> this Little Black Dress type number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29</a:t>
            </a:fld>
            <a:endParaRPr lang="en-US"/>
          </a:p>
        </p:txBody>
      </p:sp>
    </p:spTree>
    <p:extLst>
      <p:ext uri="{BB962C8B-B14F-4D97-AF65-F5344CB8AC3E}">
        <p14:creationId xmlns:p14="http://schemas.microsoft.com/office/powerpoint/2010/main" val="2190213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then we have to talk about this bridge.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By the way, the deadline was Friday, right? Did anybody buy it?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That bridge is the star of our story today. It was part of a scandal that rocked this town in 1924. Might have been the biggest scandal of the 1920s …</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3</a:t>
            </a:fld>
            <a:endParaRPr lang="en-US"/>
          </a:p>
        </p:txBody>
      </p:sp>
    </p:spTree>
    <p:extLst>
      <p:ext uri="{BB962C8B-B14F-4D97-AF65-F5344CB8AC3E}">
        <p14:creationId xmlns:p14="http://schemas.microsoft.com/office/powerpoint/2010/main" val="617748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and went up to $25</a:t>
            </a:r>
            <a:r>
              <a:rPr lang="en-US" sz="1200" kern="1200" baseline="0" dirty="0" smtClean="0">
                <a:solidFill>
                  <a:schemeClr val="tx1"/>
                </a:solidFill>
                <a:effectLst/>
                <a:latin typeface="+mn-lt"/>
                <a:ea typeface="+mn-ea"/>
                <a:cs typeface="+mn-cs"/>
              </a:rPr>
              <a:t> if you wanted to go to, uh … </a:t>
            </a:r>
            <a:r>
              <a:rPr lang="en-US" sz="1200" kern="1200" baseline="0" dirty="0" err="1" smtClean="0">
                <a:solidFill>
                  <a:schemeClr val="tx1"/>
                </a:solidFill>
                <a:effectLst/>
                <a:latin typeface="+mn-lt"/>
                <a:ea typeface="+mn-ea"/>
                <a:cs typeface="+mn-cs"/>
              </a:rPr>
              <a:t>Kland</a:t>
            </a:r>
            <a:r>
              <a:rPr lang="en-US" sz="1200" kern="1200" baseline="0" dirty="0" smtClean="0">
                <a:solidFill>
                  <a:schemeClr val="tx1"/>
                </a:solidFill>
                <a:effectLst/>
                <a:latin typeface="+mn-lt"/>
                <a:ea typeface="+mn-ea"/>
                <a:cs typeface="+mn-cs"/>
              </a:rPr>
              <a:t> Camp.</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the </a:t>
            </a:r>
            <a:r>
              <a:rPr lang="en-US" sz="1200" kern="1200" dirty="0" err="1" smtClean="0">
                <a:solidFill>
                  <a:schemeClr val="tx1"/>
                </a:solidFill>
                <a:effectLst/>
                <a:latin typeface="+mn-lt"/>
                <a:ea typeface="+mn-ea"/>
                <a:cs typeface="+mn-cs"/>
              </a:rPr>
              <a:t>Kleagle</a:t>
            </a:r>
            <a:r>
              <a:rPr lang="en-US" sz="1200" kern="1200" dirty="0" smtClean="0">
                <a:solidFill>
                  <a:schemeClr val="tx1"/>
                </a:solidFill>
                <a:effectLst/>
                <a:latin typeface="+mn-lt"/>
                <a:ea typeface="+mn-ea"/>
                <a:cs typeface="+mn-cs"/>
              </a:rPr>
              <a:t> got a piece of all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THEN they got to deputize sub-</a:t>
            </a:r>
            <a:r>
              <a:rPr lang="en-US" sz="1200" kern="1200" dirty="0" err="1" smtClean="0">
                <a:solidFill>
                  <a:schemeClr val="tx1"/>
                </a:solidFill>
                <a:effectLst/>
                <a:latin typeface="+mn-lt"/>
                <a:ea typeface="+mn-ea"/>
                <a:cs typeface="+mn-cs"/>
              </a:rPr>
              <a:t>kleagles</a:t>
            </a:r>
            <a:r>
              <a:rPr lang="en-US" sz="1200" kern="1200" dirty="0" smtClean="0">
                <a:solidFill>
                  <a:schemeClr val="tx1"/>
                </a:solidFill>
                <a:effectLst/>
                <a:latin typeface="+mn-lt"/>
                <a:ea typeface="+mn-ea"/>
                <a:cs typeface="+mn-cs"/>
              </a:rPr>
              <a:t> of their own to go out and </a:t>
            </a:r>
            <a:r>
              <a:rPr lang="en-US" sz="1200" kern="1200" dirty="0" smtClean="0">
                <a:solidFill>
                  <a:schemeClr val="tx1"/>
                </a:solidFill>
                <a:effectLst/>
                <a:latin typeface="+mn-lt"/>
                <a:ea typeface="+mn-ea"/>
                <a:cs typeface="+mn-cs"/>
              </a:rPr>
              <a:t>recruit,</a:t>
            </a:r>
            <a:r>
              <a:rPr lang="en-US" sz="1200" kern="1200" baseline="0" dirty="0" smtClean="0">
                <a:solidFill>
                  <a:schemeClr val="tx1"/>
                </a:solidFill>
                <a:effectLst/>
                <a:latin typeface="+mn-lt"/>
                <a:ea typeface="+mn-ea"/>
                <a:cs typeface="+mn-cs"/>
              </a:rPr>
              <a:t> and get a piece of their 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if there was enough cash left over to make it worthwhile, the sub-</a:t>
            </a:r>
            <a:r>
              <a:rPr lang="en-US" sz="1200" kern="1200" baseline="0" dirty="0" err="1" smtClean="0">
                <a:solidFill>
                  <a:schemeClr val="tx1"/>
                </a:solidFill>
                <a:effectLst/>
                <a:latin typeface="+mn-lt"/>
                <a:ea typeface="+mn-ea"/>
                <a:cs typeface="+mn-cs"/>
              </a:rPr>
              <a:t>kleagles</a:t>
            </a:r>
            <a:r>
              <a:rPr lang="en-US" sz="1200" kern="1200" baseline="0" dirty="0" smtClean="0">
                <a:solidFill>
                  <a:schemeClr val="tx1"/>
                </a:solidFill>
                <a:effectLst/>
                <a:latin typeface="+mn-lt"/>
                <a:ea typeface="+mn-ea"/>
                <a:cs typeface="+mn-cs"/>
              </a:rPr>
              <a:t> could deputize their own sub-subs.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goal of it all was selling memberships and outfits.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similarity to a Ponzi scheme is kind of striking.</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30</a:t>
            </a:fld>
            <a:endParaRPr lang="en-US"/>
          </a:p>
        </p:txBody>
      </p:sp>
    </p:spTree>
    <p:extLst>
      <p:ext uri="{BB962C8B-B14F-4D97-AF65-F5344CB8AC3E}">
        <p14:creationId xmlns:p14="http://schemas.microsoft.com/office/powerpoint/2010/main" val="1286944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Anyway:  that’s where the Klan was when its tentacles first reached up from the south to fondle our fair state. </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31</a:t>
            </a:fld>
            <a:endParaRPr lang="en-US"/>
          </a:p>
        </p:txBody>
      </p:sp>
    </p:spTree>
    <p:extLst>
      <p:ext uri="{BB962C8B-B14F-4D97-AF65-F5344CB8AC3E}">
        <p14:creationId xmlns:p14="http://schemas.microsoft.com/office/powerpoint/2010/main" val="4088556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Oregon’s Klan experience started early in 1921, when an outgoing salesman from Louisiana named Luther Powell crossed the border from California and settled into Medford ... with business on his mind. </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32</a:t>
            </a:fld>
            <a:endParaRPr lang="en-US"/>
          </a:p>
        </p:txBody>
      </p:sp>
    </p:spTree>
    <p:extLst>
      <p:ext uri="{BB962C8B-B14F-4D97-AF65-F5344CB8AC3E}">
        <p14:creationId xmlns:p14="http://schemas.microsoft.com/office/powerpoint/2010/main" val="3494352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Powell was a top-level </a:t>
            </a:r>
            <a:r>
              <a:rPr lang="en-US" sz="1200" kern="1200" dirty="0" err="1" smtClean="0">
                <a:solidFill>
                  <a:schemeClr val="tx1"/>
                </a:solidFill>
                <a:effectLst/>
                <a:latin typeface="+mn-lt"/>
                <a:ea typeface="+mn-ea"/>
                <a:cs typeface="+mn-cs"/>
              </a:rPr>
              <a:t>Kleagle</a:t>
            </a:r>
            <a:r>
              <a:rPr lang="en-US" sz="1200" kern="1200" dirty="0" smtClean="0">
                <a:solidFill>
                  <a:schemeClr val="tx1"/>
                </a:solidFill>
                <a:effectLst/>
                <a:latin typeface="+mn-lt"/>
                <a:ea typeface="+mn-ea"/>
                <a:cs typeface="+mn-cs"/>
              </a:rPr>
              <a:t> — a 40-percent man. And Oregon was wide open.</a:t>
            </a:r>
          </a:p>
          <a:p>
            <a:pPr lvl="1"/>
            <a:endParaRPr lang="en-US" sz="1200" kern="1200" dirty="0" smtClean="0">
              <a:solidFill>
                <a:schemeClr val="tx1"/>
              </a:solidFill>
              <a:effectLst/>
              <a:latin typeface="+mn-lt"/>
              <a:ea typeface="+mn-ea"/>
              <a:cs typeface="+mn-cs"/>
            </a:endParaRPr>
          </a:p>
          <a:p>
            <a:pPr lvl="1"/>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33</a:t>
            </a:fld>
            <a:endParaRPr lang="en-US"/>
          </a:p>
        </p:txBody>
      </p:sp>
    </p:spTree>
    <p:extLst>
      <p:ext uri="{BB962C8B-B14F-4D97-AF65-F5344CB8AC3E}">
        <p14:creationId xmlns:p14="http://schemas.microsoft.com/office/powerpoint/2010/main" val="3055027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t>
            </a:r>
            <a:r>
              <a:rPr lang="en-US" sz="1200" kern="1200" baseline="0" dirty="0" smtClean="0">
                <a:solidFill>
                  <a:schemeClr val="tx1"/>
                </a:solidFill>
                <a:effectLst/>
                <a:latin typeface="+mn-lt"/>
                <a:ea typeface="+mn-ea"/>
                <a:cs typeface="+mn-cs"/>
              </a:rPr>
              <a:t> was wildly successful.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Just eight months after Powell first set foot in southern Oregon, the “invisible empire” had spread throughout Oregon like a virus infecting a host.</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34</a:t>
            </a:fld>
            <a:endParaRPr lang="en-US"/>
          </a:p>
        </p:txBody>
      </p:sp>
    </p:spTree>
    <p:extLst>
      <p:ext uri="{BB962C8B-B14F-4D97-AF65-F5344CB8AC3E}">
        <p14:creationId xmlns:p14="http://schemas.microsoft.com/office/powerpoint/2010/main" val="2815449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Six months later, there were tens of thousands of Oregonians with white eyehole suits hanging in closets all over the state, and tens of thousands more who looked on the Klan as a force for good.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Seems weird to think about that, doesn’t it?</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35</a:t>
            </a:fld>
            <a:endParaRPr lang="en-US"/>
          </a:p>
        </p:txBody>
      </p:sp>
    </p:spTree>
    <p:extLst>
      <p:ext uri="{BB962C8B-B14F-4D97-AF65-F5344CB8AC3E}">
        <p14:creationId xmlns:p14="http://schemas.microsoft.com/office/powerpoint/2010/main" val="1215704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did they get there?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Well, they pretty much worked the system.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ad agency folks had designed a pretty slick sales system, and all Powell really had to do was work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came with a standard package, like a giant shipment of eyehole suits and contracts and stuff, plus a prospect list of key folks that Headquarters had sniffed out from far away.</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36</a:t>
            </a:fld>
            <a:endParaRPr lang="en-US"/>
          </a:p>
        </p:txBody>
      </p:sp>
    </p:spTree>
    <p:extLst>
      <p:ext uri="{BB962C8B-B14F-4D97-AF65-F5344CB8AC3E}">
        <p14:creationId xmlns:p14="http://schemas.microsoft.com/office/powerpoint/2010/main" val="843352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he hit the ground in a new territory, the first thing a Klan recruiter was supposed to do was go and discreetly make connections with the conservative protestant preachers in the area.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37</a:t>
            </a:fld>
            <a:endParaRPr lang="en-US"/>
          </a:p>
        </p:txBody>
      </p:sp>
    </p:spTree>
    <p:extLst>
      <p:ext uri="{BB962C8B-B14F-4D97-AF65-F5344CB8AC3E}">
        <p14:creationId xmlns:p14="http://schemas.microsoft.com/office/powerpoint/2010/main" val="2509707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that was done, the recruiter would spend some time tapping the shoulders of local government and law enforcement people: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cops … mayors … legislators, you name it.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Finally, Phase 3 would start, and that’s when the recruiter would actually start making the bucks.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38</a:t>
            </a:fld>
            <a:endParaRPr lang="en-US"/>
          </a:p>
        </p:txBody>
      </p:sp>
    </p:spTree>
    <p:extLst>
      <p:ext uri="{BB962C8B-B14F-4D97-AF65-F5344CB8AC3E}">
        <p14:creationId xmlns:p14="http://schemas.microsoft.com/office/powerpoint/2010/main" val="763452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They’d place big splashy ads in local papers inviting everybody in town to come to a “lecture” to find out what this “secret, mystic organization” was all about.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39</a:t>
            </a:fld>
            <a:endParaRPr lang="en-US"/>
          </a:p>
        </p:txBody>
      </p:sp>
    </p:spTree>
    <p:extLst>
      <p:ext uri="{BB962C8B-B14F-4D97-AF65-F5344CB8AC3E}">
        <p14:creationId xmlns:p14="http://schemas.microsoft.com/office/powerpoint/2010/main" val="418361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well, except for this guy. This is Mayor George Baker. He had the good luck to be in charge of</a:t>
            </a:r>
            <a:r>
              <a:rPr lang="en-US" baseline="0" dirty="0" smtClean="0"/>
              <a:t> City Hall during Prohibition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4</a:t>
            </a:fld>
            <a:endParaRPr lang="en-US"/>
          </a:p>
        </p:txBody>
      </p:sp>
    </p:spTree>
    <p:extLst>
      <p:ext uri="{BB962C8B-B14F-4D97-AF65-F5344CB8AC3E}">
        <p14:creationId xmlns:p14="http://schemas.microsoft.com/office/powerpoint/2010/main" val="2927588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Of course, the Klan was a secret society, so the promise was, come to this lecture and we’ll tell you what the hell it 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 a lot of people could resist that chance.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they showed up in the hotel ballroom or elementary-school auditorium or whatever, the recruiter and/or an especially enthusiastic pastor come out for a dog-and-pony show and lay down the sales pitch.</a:t>
            </a:r>
            <a:endParaRPr lang="en-US" dirty="0" smtClean="0"/>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40</a:t>
            </a:fld>
            <a:endParaRPr lang="en-US"/>
          </a:p>
        </p:txBody>
      </p:sp>
    </p:spTree>
    <p:extLst>
      <p:ext uri="{BB962C8B-B14F-4D97-AF65-F5344CB8AC3E}">
        <p14:creationId xmlns:p14="http://schemas.microsoft.com/office/powerpoint/2010/main" val="555166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1922, Oregon was shot through from one end to the other with </a:t>
            </a:r>
            <a:r>
              <a:rPr lang="en-US" sz="1200" kern="1200" dirty="0" err="1" smtClean="0">
                <a:solidFill>
                  <a:schemeClr val="tx1"/>
                </a:solidFill>
                <a:effectLst/>
                <a:latin typeface="+mn-lt"/>
                <a:ea typeface="+mn-ea"/>
                <a:cs typeface="+mn-cs"/>
              </a:rPr>
              <a:t>dumbkluxx</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these guys had been convinced that it was their duty to seize power.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Any power: school board positions, City Council seats, Utility commissions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county commissions</a:t>
            </a:r>
            <a:r>
              <a:rPr lang="en-US" sz="1200" kern="1200" baseline="0" dirty="0" smtClean="0">
                <a:solidFill>
                  <a:schemeClr val="tx1"/>
                </a:solidFill>
                <a:effectLst/>
                <a:latin typeface="+mn-lt"/>
                <a:ea typeface="+mn-ea"/>
                <a:cs typeface="+mn-cs"/>
              </a:rPr>
              <a:t> — more on that in a minute …</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were to seize it and wield it for the benefit of white Americanism, and brother, they got to it.</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41</a:t>
            </a:fld>
            <a:endParaRPr lang="en-US"/>
          </a:p>
        </p:txBody>
      </p:sp>
    </p:spTree>
    <p:extLst>
      <p:ext uri="{BB962C8B-B14F-4D97-AF65-F5344CB8AC3E}">
        <p14:creationId xmlns:p14="http://schemas.microsoft.com/office/powerpoint/2010/main" val="1199754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by the time the state and local primaries came around, there was a </a:t>
            </a:r>
            <a:r>
              <a:rPr lang="en-US" sz="1200" kern="1200" dirty="0" err="1" smtClean="0">
                <a:solidFill>
                  <a:schemeClr val="tx1"/>
                </a:solidFill>
                <a:effectLst/>
                <a:latin typeface="+mn-lt"/>
                <a:ea typeface="+mn-ea"/>
                <a:cs typeface="+mn-cs"/>
              </a:rPr>
              <a:t>Kluxer</a:t>
            </a:r>
            <a:r>
              <a:rPr lang="en-US" sz="1200" kern="1200" dirty="0" smtClean="0">
                <a:solidFill>
                  <a:schemeClr val="tx1"/>
                </a:solidFill>
                <a:effectLst/>
                <a:latin typeface="+mn-lt"/>
                <a:ea typeface="+mn-ea"/>
                <a:cs typeface="+mn-cs"/>
              </a:rPr>
              <a:t> running for practically everything.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with all the other </a:t>
            </a:r>
            <a:r>
              <a:rPr lang="en-US" sz="1200" kern="1200" dirty="0" err="1" smtClean="0">
                <a:solidFill>
                  <a:schemeClr val="tx1"/>
                </a:solidFill>
                <a:effectLst/>
                <a:latin typeface="+mn-lt"/>
                <a:ea typeface="+mn-ea"/>
                <a:cs typeface="+mn-cs"/>
              </a:rPr>
              <a:t>Kluxers</a:t>
            </a:r>
            <a:r>
              <a:rPr lang="en-US" sz="1200" kern="1200" dirty="0" smtClean="0">
                <a:solidFill>
                  <a:schemeClr val="tx1"/>
                </a:solidFill>
                <a:effectLst/>
                <a:latin typeface="+mn-lt"/>
                <a:ea typeface="+mn-ea"/>
                <a:cs typeface="+mn-cs"/>
              </a:rPr>
              <a:t> running around doing their bit, they were all in pretty good shape to win.</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42</a:t>
            </a:fld>
            <a:endParaRPr lang="en-US"/>
          </a:p>
        </p:txBody>
      </p:sp>
    </p:spTree>
    <p:extLst>
      <p:ext uri="{BB962C8B-B14F-4D97-AF65-F5344CB8AC3E}">
        <p14:creationId xmlns:p14="http://schemas.microsoft.com/office/powerpoint/2010/main" val="3303893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Like to call your attention to one race in particular.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Multnomah County Board of Commissioners already had a nice, Klan-friendly fellow, and two others were leaving.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Klan was in a great position to put up two more friendly faces, and then the most powerful county government in the state would be a wholly-owned subsidiary.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That would go very well for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it wouldn’t be too long before the </a:t>
            </a:r>
            <a:r>
              <a:rPr lang="en-US" sz="1200" kern="1200" dirty="0" err="1" smtClean="0">
                <a:solidFill>
                  <a:schemeClr val="tx1"/>
                </a:solidFill>
                <a:effectLst/>
                <a:latin typeface="+mn-lt"/>
                <a:ea typeface="+mn-ea"/>
                <a:cs typeface="+mn-cs"/>
              </a:rPr>
              <a:t>Kluxers</a:t>
            </a:r>
            <a:r>
              <a:rPr lang="en-US" sz="1200" kern="1200" dirty="0" smtClean="0">
                <a:solidFill>
                  <a:schemeClr val="tx1"/>
                </a:solidFill>
                <a:effectLst/>
                <a:latin typeface="+mn-lt"/>
                <a:ea typeface="+mn-ea"/>
                <a:cs typeface="+mn-cs"/>
              </a:rPr>
              <a:t> wished they’d kept out of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I’ll get to that shortly.</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43</a:t>
            </a:fld>
            <a:endParaRPr lang="en-US"/>
          </a:p>
        </p:txBody>
      </p:sp>
    </p:spTree>
    <p:extLst>
      <p:ext uri="{BB962C8B-B14F-4D97-AF65-F5344CB8AC3E}">
        <p14:creationId xmlns:p14="http://schemas.microsoft.com/office/powerpoint/2010/main" val="3282648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elections that year, their hand-picked</a:t>
            </a:r>
            <a:r>
              <a:rPr lang="en-US" sz="1200" kern="1200" baseline="0" dirty="0" smtClean="0">
                <a:solidFill>
                  <a:schemeClr val="tx1"/>
                </a:solidFill>
                <a:effectLst/>
                <a:latin typeface="+mn-lt"/>
                <a:ea typeface="+mn-ea"/>
                <a:cs typeface="+mn-cs"/>
              </a:rPr>
              <a:t> candidates — some of them members, some not — swept the field.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44</a:t>
            </a:fld>
            <a:endParaRPr lang="en-US"/>
          </a:p>
        </p:txBody>
      </p:sp>
    </p:spTree>
    <p:extLst>
      <p:ext uri="{BB962C8B-B14F-4D97-AF65-F5344CB8AC3E}">
        <p14:creationId xmlns:p14="http://schemas.microsoft.com/office/powerpoint/2010/main" val="28855330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as 1923 dawns, the state of Oregon is completely dominated by the Klan, from sea to shining Snake River.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45</a:t>
            </a:fld>
            <a:endParaRPr lang="en-US"/>
          </a:p>
        </p:txBody>
      </p:sp>
    </p:spTree>
    <p:extLst>
      <p:ext uri="{BB962C8B-B14F-4D97-AF65-F5344CB8AC3E}">
        <p14:creationId xmlns:p14="http://schemas.microsoft.com/office/powerpoint/2010/main" val="23825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Writer Waldo Roberts</a:t>
            </a:r>
            <a:r>
              <a:rPr lang="en-US" sz="1200" kern="1200" baseline="0" dirty="0" smtClean="0">
                <a:solidFill>
                  <a:schemeClr val="tx1"/>
                </a:solidFill>
                <a:effectLst/>
                <a:latin typeface="+mn-lt"/>
                <a:ea typeface="+mn-ea"/>
                <a:cs typeface="+mn-cs"/>
              </a:rPr>
              <a:t> of The Outlook had a story in the March 14, 1923, issue titled “The Ku-</a:t>
            </a:r>
            <a:r>
              <a:rPr lang="en-US" sz="1200" kern="1200" baseline="0" dirty="0" err="1" smtClean="0">
                <a:solidFill>
                  <a:schemeClr val="tx1"/>
                </a:solidFill>
                <a:effectLst/>
                <a:latin typeface="+mn-lt"/>
                <a:ea typeface="+mn-ea"/>
                <a:cs typeface="+mn-cs"/>
              </a:rPr>
              <a:t>Kluxing</a:t>
            </a:r>
            <a:r>
              <a:rPr lang="en-US" sz="1200" kern="1200" baseline="0" dirty="0" smtClean="0">
                <a:solidFill>
                  <a:schemeClr val="tx1"/>
                </a:solidFill>
                <a:effectLst/>
                <a:latin typeface="+mn-lt"/>
                <a:ea typeface="+mn-ea"/>
                <a:cs typeface="+mn-cs"/>
              </a:rPr>
              <a:t> of Oregon.”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is something new under the sun,” he wrote. “Oregon, politically the most conservative and temperamentally the least romantic state west of the Rocky Mountains, is now under the control of the Ku Klux Klan.”</a:t>
            </a:r>
          </a:p>
          <a:p>
            <a:endParaRPr lang="en-US" dirty="0" smtClean="0"/>
          </a:p>
          <a:p>
            <a:r>
              <a:rPr lang="en-US" dirty="0" smtClean="0"/>
              <a:t>But … not for long.</a:t>
            </a:r>
          </a:p>
          <a:p>
            <a:endParaRPr lang="en-US" dirty="0" smtClean="0"/>
          </a:p>
        </p:txBody>
      </p:sp>
      <p:sp>
        <p:nvSpPr>
          <p:cNvPr id="4" name="Slide Number Placeholder 3"/>
          <p:cNvSpPr>
            <a:spLocks noGrp="1"/>
          </p:cNvSpPr>
          <p:nvPr>
            <p:ph type="sldNum" sz="quarter" idx="10"/>
          </p:nvPr>
        </p:nvSpPr>
        <p:spPr/>
        <p:txBody>
          <a:bodyPr/>
          <a:lstStyle/>
          <a:p>
            <a:fld id="{448C1945-C3AD-4A40-BC33-F49D7F6399C1}" type="slidenum">
              <a:rPr lang="en-US" smtClean="0"/>
              <a:t>46</a:t>
            </a:fld>
            <a:endParaRPr lang="en-US"/>
          </a:p>
        </p:txBody>
      </p:sp>
    </p:spTree>
    <p:extLst>
      <p:ext uri="{BB962C8B-B14F-4D97-AF65-F5344CB8AC3E}">
        <p14:creationId xmlns:p14="http://schemas.microsoft.com/office/powerpoint/2010/main" val="2386850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a little while, all was skittles and beer for the Klan in the Beaver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 at least, they thought everything was skittles and beer.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funny and ironic part is, they were very, very wrong about that.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Here’s why:</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47</a:t>
            </a:fld>
            <a:endParaRPr lang="en-US"/>
          </a:p>
        </p:txBody>
      </p:sp>
    </p:spTree>
    <p:extLst>
      <p:ext uri="{BB962C8B-B14F-4D97-AF65-F5344CB8AC3E}">
        <p14:creationId xmlns:p14="http://schemas.microsoft.com/office/powerpoint/2010/main" val="4066987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the 1922 elections, when the Klan had won almost every single election it had deigned to run for, its leaders quite naturally assumed that meant they’d been handed a massive mandate to remake Oregon in the image of their own particular ethnocentric agenda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crush the forces of Catholicism, keep the Jews down and make the few brave and hardy African American Oregonians finally give up and leave the state. </a:t>
            </a:r>
          </a:p>
          <a:p>
            <a:endParaRPr lang="en-US" dirty="0" smtClean="0"/>
          </a:p>
          <a:p>
            <a:r>
              <a:rPr lang="en-US" sz="1200" kern="1200" dirty="0" smtClean="0">
                <a:solidFill>
                  <a:schemeClr val="tx1"/>
                </a:solidFill>
                <a:effectLst/>
                <a:latin typeface="+mn-lt"/>
                <a:ea typeface="+mn-ea"/>
                <a:cs typeface="+mn-cs"/>
              </a:rPr>
              <a:t>So they got right to work.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48</a:t>
            </a:fld>
            <a:endParaRPr lang="en-US"/>
          </a:p>
        </p:txBody>
      </p:sp>
    </p:spTree>
    <p:extLst>
      <p:ext uri="{BB962C8B-B14F-4D97-AF65-F5344CB8AC3E}">
        <p14:creationId xmlns:p14="http://schemas.microsoft.com/office/powerpoint/2010/main" val="7676404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there was one teensy weensy but ever-so-crucial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little tiny detail …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looking back on the whole episode with our historian’s X-ray goggles, we can clearly see that there was one key element that Oregonians found appealing about the Klan’s vision.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And it wasn’t what the </a:t>
            </a:r>
            <a:r>
              <a:rPr lang="en-US" sz="1200" kern="1200" dirty="0" err="1" smtClean="0">
                <a:solidFill>
                  <a:schemeClr val="tx1"/>
                </a:solidFill>
                <a:effectLst/>
                <a:latin typeface="+mn-lt"/>
                <a:ea typeface="+mn-ea"/>
                <a:cs typeface="+mn-cs"/>
              </a:rPr>
              <a:t>Klannies</a:t>
            </a:r>
            <a:r>
              <a:rPr lang="en-US" sz="1200" kern="1200" dirty="0" smtClean="0">
                <a:solidFill>
                  <a:schemeClr val="tx1"/>
                </a:solidFill>
                <a:effectLst/>
                <a:latin typeface="+mn-lt"/>
                <a:ea typeface="+mn-ea"/>
                <a:cs typeface="+mn-cs"/>
              </a:rPr>
              <a:t> thought it was.</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49</a:t>
            </a:fld>
            <a:endParaRPr lang="en-US"/>
          </a:p>
        </p:txBody>
      </p:sp>
    </p:spTree>
    <p:extLst>
      <p:ext uri="{BB962C8B-B14F-4D97-AF65-F5344CB8AC3E}">
        <p14:creationId xmlns:p14="http://schemas.microsoft.com/office/powerpoint/2010/main" val="2099967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means he and his pals more or less had the entire market to themselves, if you know what I mean …</a:t>
            </a:r>
          </a:p>
          <a:p>
            <a:endParaRPr lang="en-US" baseline="0" dirty="0" smtClean="0"/>
          </a:p>
          <a:p>
            <a:r>
              <a:rPr lang="en-US" baseline="0" dirty="0" smtClean="0"/>
              <a:t>Also, any Night Vale fans out there? If so, you’ll be pleased to hear that there actually was an organization in Portland called the “Mayor’s Secret Police.”</a:t>
            </a:r>
          </a:p>
          <a:p>
            <a:endParaRPr lang="en-US" baseline="0" dirty="0" smtClean="0"/>
          </a:p>
          <a:p>
            <a:r>
              <a:rPr lang="en-US" baseline="0" dirty="0" smtClean="0"/>
              <a:t>He used it to break up the Wobblies in ‘22.</a:t>
            </a:r>
          </a:p>
          <a:p>
            <a:endParaRPr lang="en-US" baseline="0" dirty="0" smtClean="0"/>
          </a:p>
          <a:p>
            <a:r>
              <a:rPr lang="en-US" baseline="0" dirty="0" smtClean="0"/>
              <a:t>But that’s another story. As I was saying, Mayor Baker’s entire tenure in office was probably a bigger scandal than the bridge thing.</a:t>
            </a:r>
          </a:p>
          <a:p>
            <a:endParaRPr lang="en-US" baseline="0" dirty="0" smtClean="0"/>
          </a:p>
          <a:p>
            <a:r>
              <a:rPr lang="en-US" baseline="0" dirty="0" smtClean="0"/>
              <a:t>Except, well, it was kind of the same scandal.</a:t>
            </a:r>
          </a:p>
          <a:p>
            <a:endParaRPr lang="en-US" baseline="0" dirty="0" smtClean="0"/>
          </a:p>
          <a:p>
            <a:r>
              <a:rPr lang="en-US" baseline="0" dirty="0" smtClean="0"/>
              <a:t>I’ll show you what I mean by that:</a:t>
            </a:r>
            <a:endParaRPr lang="en-US" dirty="0" smtClean="0"/>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5</a:t>
            </a:fld>
            <a:endParaRPr lang="en-US"/>
          </a:p>
        </p:txBody>
      </p:sp>
    </p:spTree>
    <p:extLst>
      <p:ext uri="{BB962C8B-B14F-4D97-AF65-F5344CB8AC3E}">
        <p14:creationId xmlns:p14="http://schemas.microsoft.com/office/powerpoint/2010/main" val="1909739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was the Klan’s focus on “moral uplift.”</a:t>
            </a:r>
          </a:p>
          <a:p>
            <a:r>
              <a:rPr lang="en-US" sz="1200" kern="1200" dirty="0" smtClean="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See, the Klan considered itself the secret enforcement arm of the American protestant churches,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50</a:t>
            </a:fld>
            <a:endParaRPr lang="en-US"/>
          </a:p>
        </p:txBody>
      </p:sp>
    </p:spTree>
    <p:extLst>
      <p:ext uri="{BB962C8B-B14F-4D97-AF65-F5344CB8AC3E}">
        <p14:creationId xmlns:p14="http://schemas.microsoft.com/office/powerpoint/2010/main" val="5989771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American Protestantism had rather a lot to say about things like lying, cheating, stealing money, embezzling from contracts, promiscuity, fornication … little things like that.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So the Klan had talked a lot about those things when appealing to people to vote for it.</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51</a:t>
            </a:fld>
            <a:endParaRPr lang="en-US"/>
          </a:p>
        </p:txBody>
      </p:sp>
    </p:spTree>
    <p:extLst>
      <p:ext uri="{BB962C8B-B14F-4D97-AF65-F5344CB8AC3E}">
        <p14:creationId xmlns:p14="http://schemas.microsoft.com/office/powerpoint/2010/main" val="33322529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Klan, almost from the start, focused heavily on corruption in government and bad elements in society.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promised to bring a wholesome, clean, bright, blonde, blue-eyed, virtuous alternative to that corruption and debauchery.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Kind of like somebody else promised,</a:t>
            </a:r>
            <a:r>
              <a:rPr lang="en-US" sz="1200" kern="1200" baseline="0" dirty="0" smtClean="0">
                <a:solidFill>
                  <a:schemeClr val="tx1"/>
                </a:solidFill>
                <a:effectLst/>
                <a:latin typeface="+mn-lt"/>
                <a:ea typeface="+mn-ea"/>
                <a:cs typeface="+mn-cs"/>
              </a:rPr>
              <a:t> a few years later, in a certain European country.</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52</a:t>
            </a:fld>
            <a:endParaRPr lang="en-US"/>
          </a:p>
        </p:txBody>
      </p:sp>
    </p:spTree>
    <p:extLst>
      <p:ext uri="{BB962C8B-B14F-4D97-AF65-F5344CB8AC3E}">
        <p14:creationId xmlns:p14="http://schemas.microsoft.com/office/powerpoint/2010/main" val="41059716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Americans</a:t>
            </a:r>
            <a:r>
              <a:rPr lang="en-US" baseline="0" dirty="0" smtClean="0"/>
              <a:t> had concluded that this guy had totally swindled them into supporting the First World War.</a:t>
            </a:r>
          </a:p>
          <a:p>
            <a:endParaRPr lang="en-US" baseline="0" dirty="0" smtClean="0"/>
          </a:p>
          <a:p>
            <a:r>
              <a:rPr lang="en-US" baseline="0" dirty="0" smtClean="0"/>
              <a:t>So they’d replaced him and his party with these guys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53</a:t>
            </a:fld>
            <a:endParaRPr lang="en-US"/>
          </a:p>
        </p:txBody>
      </p:sp>
    </p:spTree>
    <p:extLst>
      <p:ext uri="{BB962C8B-B14F-4D97-AF65-F5344CB8AC3E}">
        <p14:creationId xmlns:p14="http://schemas.microsoft.com/office/powerpoint/2010/main" val="27263404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who promised to make things “back to normal” again —</a:t>
            </a:r>
          </a:p>
          <a:p>
            <a:endParaRPr lang="en-US" dirty="0" smtClean="0"/>
          </a:p>
          <a:p>
            <a:r>
              <a:rPr lang="en-US" dirty="0" smtClean="0"/>
              <a:t>And then promptly</a:t>
            </a:r>
            <a:r>
              <a:rPr lang="en-US" baseline="0" dirty="0" smtClean="0"/>
              <a:t> President Harding got busted with his fingers in the till. — the Teapot Dome Oil scandal.</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54</a:t>
            </a:fld>
            <a:endParaRPr lang="en-US"/>
          </a:p>
        </p:txBody>
      </p:sp>
    </p:spTree>
    <p:extLst>
      <p:ext uri="{BB962C8B-B14F-4D97-AF65-F5344CB8AC3E}">
        <p14:creationId xmlns:p14="http://schemas.microsoft.com/office/powerpoint/2010/main" val="3492701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a:t>
            </a:r>
            <a:r>
              <a:rPr lang="en-US" sz="1200" kern="1200" dirty="0" smtClean="0">
                <a:solidFill>
                  <a:schemeClr val="tx1"/>
                </a:solidFill>
                <a:effectLst/>
                <a:latin typeface="+mn-lt"/>
                <a:ea typeface="+mn-ea"/>
                <a:cs typeface="+mn-cs"/>
              </a:rPr>
              <a:t>here came this quasi-political</a:t>
            </a:r>
            <a:r>
              <a:rPr lang="en-US" sz="1200" kern="1200" baseline="0" dirty="0" smtClean="0">
                <a:solidFill>
                  <a:schemeClr val="tx1"/>
                </a:solidFill>
                <a:effectLst/>
                <a:latin typeface="+mn-lt"/>
                <a:ea typeface="+mn-ea"/>
                <a:cs typeface="+mn-cs"/>
              </a:rPr>
              <a:t> outfit </a:t>
            </a:r>
            <a:r>
              <a:rPr lang="en-US" sz="1200" kern="1200" dirty="0" smtClean="0">
                <a:solidFill>
                  <a:schemeClr val="tx1"/>
                </a:solidFill>
                <a:effectLst/>
                <a:latin typeface="+mn-lt"/>
                <a:ea typeface="+mn-ea"/>
                <a:cs typeface="+mn-cs"/>
              </a:rPr>
              <a:t>to say, “Hey, vote for our people. We’re a new kind of political force, one that answers to a higher authority</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can see how even non-racist Oregonians might have voted for that.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the non-Klan-related public saw it, that was the nature of the mandate they had delivered: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replace the old politics of corruption and embezzlement and graft with a new politics of personal virtue.</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55</a:t>
            </a:fld>
            <a:endParaRPr lang="en-US"/>
          </a:p>
        </p:txBody>
      </p:sp>
    </p:spTree>
    <p:extLst>
      <p:ext uri="{BB962C8B-B14F-4D97-AF65-F5344CB8AC3E}">
        <p14:creationId xmlns:p14="http://schemas.microsoft.com/office/powerpoint/2010/main" val="9772468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the trouble with that was, that’s not what the Klan thought its mandate was at all.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 the Klan thought the important part of their massive ballot-box victory was the ethnic-cleansing part.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that’s what they got started focusing on, right away.</a:t>
            </a:r>
          </a:p>
          <a:p>
            <a:endParaRPr lang="en-US" dirty="0" smtClean="0"/>
          </a:p>
          <a:p>
            <a:r>
              <a:rPr lang="en-US" sz="1200" kern="1200" dirty="0" smtClean="0">
                <a:solidFill>
                  <a:schemeClr val="tx1"/>
                </a:solidFill>
                <a:effectLst/>
                <a:latin typeface="+mn-lt"/>
                <a:ea typeface="+mn-ea"/>
                <a:cs typeface="+mn-cs"/>
              </a:rPr>
              <a:t>A torrent of laws started coming</a:t>
            </a:r>
            <a:r>
              <a:rPr lang="en-US" sz="1200" kern="1200" baseline="0" dirty="0" smtClean="0">
                <a:solidFill>
                  <a:schemeClr val="tx1"/>
                </a:solidFill>
                <a:effectLst/>
                <a:latin typeface="+mn-lt"/>
                <a:ea typeface="+mn-ea"/>
                <a:cs typeface="+mn-cs"/>
              </a:rPr>
              <a:t> out of Salem, clamping down on Catholic schools, Japanese and Chinese citizens, a blatantly unconstitutional literacy test for voting, and other pet projects.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But as for the whole politics-of-virtue thing, well … to the victor go the spoils, right?</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56</a:t>
            </a:fld>
            <a:endParaRPr lang="en-US"/>
          </a:p>
        </p:txBody>
      </p:sp>
    </p:spTree>
    <p:extLst>
      <p:ext uri="{BB962C8B-B14F-4D97-AF65-F5344CB8AC3E}">
        <p14:creationId xmlns:p14="http://schemas.microsoft.com/office/powerpoint/2010/main" val="1915660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real problem for the Klan was, it was becoming increasingly clear to large numbers of Oregonians that their talk about the politics of virtue and moral uplift didn’t count for much.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They were, if anything, even more corrupt than the politicians they’d replaced.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 corrupt? </a:t>
            </a:r>
            <a:r>
              <a:rPr lang="en-US" sz="1200" kern="1200" dirty="0" err="1" smtClean="0">
                <a:solidFill>
                  <a:schemeClr val="tx1"/>
                </a:solidFill>
                <a:effectLst/>
                <a:latin typeface="+mn-lt"/>
                <a:ea typeface="+mn-ea"/>
                <a:cs typeface="+mn-cs"/>
              </a:rPr>
              <a:t>Ooooh</a:t>
            </a:r>
            <a:r>
              <a:rPr lang="en-US" sz="1200" kern="1200" dirty="0" smtClean="0">
                <a:solidFill>
                  <a:schemeClr val="tx1"/>
                </a:solidFill>
                <a:effectLst/>
                <a:latin typeface="+mn-lt"/>
                <a:ea typeface="+mn-ea"/>
                <a:cs typeface="+mn-cs"/>
              </a:rPr>
              <a:t> … it’s finally time to talk about the bridge.</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57</a:t>
            </a:fld>
            <a:endParaRPr lang="en-US"/>
          </a:p>
        </p:txBody>
      </p:sp>
    </p:spTree>
    <p:extLst>
      <p:ext uri="{BB962C8B-B14F-4D97-AF65-F5344CB8AC3E}">
        <p14:creationId xmlns:p14="http://schemas.microsoft.com/office/powerpoint/2010/main" val="41999171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the story of the straw that broke the camel’s back.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it was a </a:t>
            </a:r>
            <a:r>
              <a:rPr lang="en-US" sz="1200" kern="1200" dirty="0" err="1" smtClean="0">
                <a:solidFill>
                  <a:schemeClr val="tx1"/>
                </a:solidFill>
                <a:effectLst/>
                <a:latin typeface="+mn-lt"/>
                <a:ea typeface="+mn-ea"/>
                <a:cs typeface="+mn-cs"/>
              </a:rPr>
              <a:t>helluva</a:t>
            </a:r>
            <a:r>
              <a:rPr lang="en-US" sz="1200" kern="1200" dirty="0" smtClean="0">
                <a:solidFill>
                  <a:schemeClr val="tx1"/>
                </a:solidFill>
                <a:effectLst/>
                <a:latin typeface="+mn-lt"/>
                <a:ea typeface="+mn-ea"/>
                <a:cs typeface="+mn-cs"/>
              </a:rPr>
              <a:t> straw.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Before this happened, the Klan was still in OK repute.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Maybe there was a little disappointment, but nothing too bad.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this story, the Tender Timer popped up.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58</a:t>
            </a:fld>
            <a:endParaRPr lang="en-US"/>
          </a:p>
        </p:txBody>
      </p:sp>
    </p:spTree>
    <p:extLst>
      <p:ext uri="{BB962C8B-B14F-4D97-AF65-F5344CB8AC3E}">
        <p14:creationId xmlns:p14="http://schemas.microsoft.com/office/powerpoint/2010/main" val="2242612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They were done.</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59</a:t>
            </a:fld>
            <a:endParaRPr lang="en-US"/>
          </a:p>
        </p:txBody>
      </p:sp>
    </p:spTree>
    <p:extLst>
      <p:ext uri="{BB962C8B-B14F-4D97-AF65-F5344CB8AC3E}">
        <p14:creationId xmlns:p14="http://schemas.microsoft.com/office/powerpoint/2010/main" val="828139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our boy right there. George Luis</a:t>
            </a:r>
            <a:r>
              <a:rPr lang="en-US" baseline="0" dirty="0" smtClean="0"/>
              <a:t> Baker.</a:t>
            </a:r>
          </a:p>
          <a:p>
            <a:endParaRPr lang="en-US" baseline="0" dirty="0" smtClean="0"/>
          </a:p>
          <a:p>
            <a:r>
              <a:rPr lang="en-US" baseline="0" dirty="0" smtClean="0"/>
              <a:t>With … </a:t>
            </a:r>
            <a:r>
              <a:rPr lang="en-US" sz="1200" kern="1200" dirty="0" smtClean="0">
                <a:solidFill>
                  <a:schemeClr val="tx1"/>
                </a:solidFill>
                <a:effectLst/>
                <a:latin typeface="+mn-lt"/>
                <a:ea typeface="+mn-ea"/>
                <a:cs typeface="+mn-cs"/>
              </a:rPr>
              <a:t>Here we have a guy from the National Safety Council … the </a:t>
            </a:r>
            <a:r>
              <a:rPr lang="en-US" sz="1200" b="1" kern="1200" dirty="0" smtClean="0">
                <a:solidFill>
                  <a:schemeClr val="tx1"/>
                </a:solidFill>
                <a:effectLst/>
                <a:latin typeface="+mn-lt"/>
                <a:ea typeface="+mn-ea"/>
                <a:cs typeface="+mn-cs"/>
              </a:rPr>
              <a:t>senior captain </a:t>
            </a:r>
            <a:r>
              <a:rPr lang="en-US" sz="1200" kern="1200" dirty="0" smtClean="0">
                <a:solidFill>
                  <a:schemeClr val="tx1"/>
                </a:solidFill>
                <a:effectLst/>
                <a:latin typeface="+mn-lt"/>
                <a:ea typeface="+mn-ea"/>
                <a:cs typeface="+mn-cs"/>
              </a:rPr>
              <a:t>of the Portland P.D. … the </a:t>
            </a:r>
            <a:r>
              <a:rPr lang="en-US" sz="1200" b="1" kern="1200" dirty="0" smtClean="0">
                <a:solidFill>
                  <a:schemeClr val="tx1"/>
                </a:solidFill>
                <a:effectLst/>
                <a:latin typeface="+mn-lt"/>
                <a:ea typeface="+mn-ea"/>
                <a:cs typeface="+mn-cs"/>
              </a:rPr>
              <a:t>police chief</a:t>
            </a:r>
            <a:r>
              <a:rPr lang="en-US" sz="1200" kern="1200" dirty="0" smtClean="0">
                <a:solidFill>
                  <a:schemeClr val="tx1"/>
                </a:solidFill>
                <a:effectLst/>
                <a:latin typeface="+mn-lt"/>
                <a:ea typeface="+mn-ea"/>
                <a:cs typeface="+mn-cs"/>
              </a:rPr>
              <a:t>, L.V. Jenkins … the </a:t>
            </a:r>
            <a:r>
              <a:rPr lang="en-US" sz="1200" b="1" kern="1200" dirty="0" smtClean="0">
                <a:solidFill>
                  <a:schemeClr val="tx1"/>
                </a:solidFill>
                <a:effectLst/>
                <a:latin typeface="+mn-lt"/>
                <a:ea typeface="+mn-ea"/>
                <a:cs typeface="+mn-cs"/>
              </a:rPr>
              <a:t>district attorney</a:t>
            </a:r>
            <a:r>
              <a:rPr lang="en-US" sz="1200" kern="1200" dirty="0" smtClean="0">
                <a:solidFill>
                  <a:schemeClr val="tx1"/>
                </a:solidFill>
                <a:effectLst/>
                <a:latin typeface="+mn-lt"/>
                <a:ea typeface="+mn-ea"/>
                <a:cs typeface="+mn-cs"/>
              </a:rPr>
              <a:t>, Walter Evans … this guy is the </a:t>
            </a:r>
            <a:r>
              <a:rPr lang="en-US" sz="1200" b="1" kern="1200" dirty="0" smtClean="0">
                <a:solidFill>
                  <a:schemeClr val="tx1"/>
                </a:solidFill>
                <a:effectLst/>
                <a:latin typeface="+mn-lt"/>
                <a:ea typeface="+mn-ea"/>
                <a:cs typeface="+mn-cs"/>
              </a:rPr>
              <a:t>federal prosecutor </a:t>
            </a:r>
            <a:r>
              <a:rPr lang="en-US" sz="1200" kern="1200" dirty="0" smtClean="0">
                <a:solidFill>
                  <a:schemeClr val="tx1"/>
                </a:solidFill>
                <a:effectLst/>
                <a:latin typeface="+mn-lt"/>
                <a:ea typeface="+mn-ea"/>
                <a:cs typeface="+mn-cs"/>
              </a:rPr>
              <a:t>for Portland … here’s Multnomah County </a:t>
            </a:r>
            <a:r>
              <a:rPr lang="en-US" sz="1200" b="1" kern="1200" dirty="0" smtClean="0">
                <a:solidFill>
                  <a:schemeClr val="tx1"/>
                </a:solidFill>
                <a:effectLst/>
                <a:latin typeface="+mn-lt"/>
                <a:ea typeface="+mn-ea"/>
                <a:cs typeface="+mn-cs"/>
              </a:rPr>
              <a:t>Sheriff</a:t>
            </a:r>
            <a:r>
              <a:rPr lang="en-US" sz="1200" kern="1200" dirty="0" smtClean="0">
                <a:solidFill>
                  <a:schemeClr val="tx1"/>
                </a:solidFill>
                <a:effectLst/>
                <a:latin typeface="+mn-lt"/>
                <a:ea typeface="+mn-ea"/>
                <a:cs typeface="+mn-cs"/>
              </a:rPr>
              <a:t> T.M. </a:t>
            </a:r>
            <a:r>
              <a:rPr lang="en-US" sz="1200" kern="1200" dirty="0" err="1" smtClean="0">
                <a:solidFill>
                  <a:schemeClr val="tx1"/>
                </a:solidFill>
                <a:effectLst/>
                <a:latin typeface="+mn-lt"/>
                <a:ea typeface="+mn-ea"/>
                <a:cs typeface="+mn-cs"/>
              </a:rPr>
              <a:t>Hurlburt</a:t>
            </a:r>
            <a:r>
              <a:rPr lang="en-US" sz="1200" kern="1200" dirty="0" smtClean="0">
                <a:solidFill>
                  <a:schemeClr val="tx1"/>
                </a:solidFill>
                <a:effectLst/>
                <a:latin typeface="+mn-lt"/>
                <a:ea typeface="+mn-ea"/>
                <a:cs typeface="+mn-cs"/>
              </a:rPr>
              <a:t> … this guy is with the U.S. </a:t>
            </a:r>
            <a:r>
              <a:rPr lang="en-US" sz="1200" b="1" kern="1200" dirty="0" smtClean="0">
                <a:solidFill>
                  <a:schemeClr val="tx1"/>
                </a:solidFill>
                <a:effectLst/>
                <a:latin typeface="+mn-lt"/>
                <a:ea typeface="+mn-ea"/>
                <a:cs typeface="+mn-cs"/>
              </a:rPr>
              <a:t>Department of Justice </a:t>
            </a:r>
            <a:r>
              <a:rPr lang="en-US" sz="1200" kern="1200" dirty="0" smtClean="0">
                <a:solidFill>
                  <a:schemeClr val="tx1"/>
                </a:solidFill>
                <a:effectLst/>
                <a:latin typeface="+mn-lt"/>
                <a:ea typeface="+mn-ea"/>
                <a:cs typeface="+mn-cs"/>
              </a:rPr>
              <a:t>— </a:t>
            </a:r>
            <a:endParaRPr lang="en-US" dirty="0" smtClean="0"/>
          </a:p>
          <a:p>
            <a:endParaRPr lang="en-US" dirty="0" smtClean="0"/>
          </a:p>
          <a:p>
            <a:r>
              <a:rPr lang="en-US" sz="1200" kern="1200" dirty="0" smtClean="0">
                <a:solidFill>
                  <a:schemeClr val="tx1"/>
                </a:solidFill>
                <a:effectLst/>
                <a:latin typeface="+mn-lt"/>
                <a:ea typeface="+mn-ea"/>
                <a:cs typeface="+mn-cs"/>
              </a:rPr>
              <a:t>Now, this photo is </a:t>
            </a:r>
            <a:r>
              <a:rPr lang="en-US" sz="1200" kern="1200" dirty="0" err="1" smtClean="0">
                <a:solidFill>
                  <a:schemeClr val="tx1"/>
                </a:solidFill>
                <a:effectLst/>
                <a:latin typeface="+mn-lt"/>
                <a:ea typeface="+mn-ea"/>
                <a:cs typeface="+mn-cs"/>
              </a:rPr>
              <a:t>kinda</a:t>
            </a:r>
            <a:r>
              <a:rPr lang="en-US" sz="1200" kern="1200" dirty="0" smtClean="0">
                <a:solidFill>
                  <a:schemeClr val="tx1"/>
                </a:solidFill>
                <a:effectLst/>
                <a:latin typeface="+mn-lt"/>
                <a:ea typeface="+mn-ea"/>
                <a:cs typeface="+mn-cs"/>
              </a:rPr>
              <a:t> famous. You’ve probably seen it before.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is some  controversy over this photo. </a:t>
            </a:r>
          </a:p>
          <a:p>
            <a:r>
              <a:rPr lang="en-US" sz="1200" kern="1200" dirty="0" smtClean="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District Attorney Evans’ son later told legendary Portland historian E. </a:t>
            </a:r>
            <a:r>
              <a:rPr lang="en-US" sz="1200" kern="1200" dirty="0" err="1" smtClean="0">
                <a:solidFill>
                  <a:schemeClr val="tx1"/>
                </a:solidFill>
                <a:effectLst/>
                <a:latin typeface="+mn-lt"/>
                <a:ea typeface="+mn-ea"/>
                <a:cs typeface="+mn-cs"/>
              </a:rPr>
              <a:t>Kimbark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MacColl</a:t>
            </a:r>
            <a:r>
              <a:rPr lang="en-US" sz="1200" kern="1200" dirty="0" smtClean="0">
                <a:solidFill>
                  <a:schemeClr val="tx1"/>
                </a:solidFill>
                <a:effectLst/>
                <a:latin typeface="+mn-lt"/>
                <a:ea typeface="+mn-ea"/>
                <a:cs typeface="+mn-cs"/>
              </a:rPr>
              <a:t> that the photo was a put-up job.</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He</a:t>
            </a:r>
            <a:r>
              <a:rPr lang="en-US" sz="1200" kern="1200" baseline="0" dirty="0" smtClean="0">
                <a:solidFill>
                  <a:schemeClr val="tx1"/>
                </a:solidFill>
                <a:effectLst/>
                <a:latin typeface="+mn-lt"/>
                <a:ea typeface="+mn-ea"/>
                <a:cs typeface="+mn-cs"/>
              </a:rPr>
              <a:t> said t</a:t>
            </a:r>
            <a:r>
              <a:rPr lang="en-US" sz="1200" kern="1200" dirty="0" smtClean="0">
                <a:solidFill>
                  <a:schemeClr val="tx1"/>
                </a:solidFill>
                <a:effectLst/>
                <a:latin typeface="+mn-lt"/>
                <a:ea typeface="+mn-ea"/>
                <a:cs typeface="+mn-cs"/>
              </a:rPr>
              <a:t>he dignitaries in the photo were arranged in front of a velvet curtain and the robed </a:t>
            </a:r>
            <a:r>
              <a:rPr lang="en-US" sz="1200" kern="1200" dirty="0" err="1" smtClean="0">
                <a:solidFill>
                  <a:schemeClr val="tx1"/>
                </a:solidFill>
                <a:effectLst/>
                <a:latin typeface="+mn-lt"/>
                <a:ea typeface="+mn-ea"/>
                <a:cs typeface="+mn-cs"/>
              </a:rPr>
              <a:t>Kluxers</a:t>
            </a:r>
            <a:r>
              <a:rPr lang="en-US" sz="1200" kern="1200" dirty="0" smtClean="0">
                <a:solidFill>
                  <a:schemeClr val="tx1"/>
                </a:solidFill>
                <a:effectLst/>
                <a:latin typeface="+mn-lt"/>
                <a:ea typeface="+mn-ea"/>
                <a:cs typeface="+mn-cs"/>
              </a:rPr>
              <a:t> popped out from behind the curtain just as the shutter clicked.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OK, fair enough. Just tell me this: Do you see a velvet curtain here? I don’t. </a:t>
            </a:r>
          </a:p>
          <a:p>
            <a:r>
              <a:rPr lang="en-US" sz="1200" kern="1200" dirty="0" smtClean="0">
                <a:solidFill>
                  <a:schemeClr val="tx1"/>
                </a:solidFill>
                <a:effectLst/>
                <a:latin typeface="+mn-lt"/>
                <a:ea typeface="+mn-ea"/>
                <a:cs typeface="+mn-cs"/>
              </a:rPr>
              <a:t> </a:t>
            </a:r>
          </a:p>
          <a:p>
            <a:r>
              <a:rPr lang="en-US" dirty="0" smtClean="0"/>
              <a:t>This </a:t>
            </a:r>
            <a:r>
              <a:rPr lang="en-US" baseline="0" dirty="0" smtClean="0"/>
              <a:t>pic was made in 1921.</a:t>
            </a:r>
          </a:p>
          <a:p>
            <a:endParaRPr lang="en-US" baseline="0" dirty="0" smtClean="0"/>
          </a:p>
          <a:p>
            <a:r>
              <a:rPr lang="en-US" baseline="0" dirty="0" smtClean="0"/>
              <a:t>Our scandal happened in 1924.</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6</a:t>
            </a:fld>
            <a:endParaRPr lang="en-US"/>
          </a:p>
        </p:txBody>
      </p:sp>
    </p:spTree>
    <p:extLst>
      <p:ext uri="{BB962C8B-B14F-4D97-AF65-F5344CB8AC3E}">
        <p14:creationId xmlns:p14="http://schemas.microsoft.com/office/powerpoint/2010/main" val="1639011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all had to do with three iconic Portland bridges:</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Sellwood</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Ross Island, and Burnside.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Next time you’re on your way across one of those bridges, you </a:t>
            </a:r>
            <a:r>
              <a:rPr lang="en-US" sz="1200" kern="1200" dirty="0" err="1" smtClean="0">
                <a:solidFill>
                  <a:schemeClr val="tx1"/>
                </a:solidFill>
                <a:effectLst/>
                <a:latin typeface="+mn-lt"/>
                <a:ea typeface="+mn-ea"/>
                <a:cs typeface="+mn-cs"/>
              </a:rPr>
              <a:t>gotta</a:t>
            </a:r>
            <a:r>
              <a:rPr lang="en-US" sz="1200" kern="1200" dirty="0" smtClean="0">
                <a:solidFill>
                  <a:schemeClr val="tx1"/>
                </a:solidFill>
                <a:effectLst/>
                <a:latin typeface="+mn-lt"/>
                <a:ea typeface="+mn-ea"/>
                <a:cs typeface="+mn-cs"/>
              </a:rPr>
              <a:t> stop and feast your eyes.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At least until the guy behind you starts honking.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60</a:t>
            </a:fld>
            <a:endParaRPr lang="en-US"/>
          </a:p>
        </p:txBody>
      </p:sp>
    </p:spTree>
    <p:extLst>
      <p:ext uri="{BB962C8B-B14F-4D97-AF65-F5344CB8AC3E}">
        <p14:creationId xmlns:p14="http://schemas.microsoft.com/office/powerpoint/2010/main" val="10219352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are looking at a monument to the destruction of the Ku Klux Klan’s power in Portland and in Oregon.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8C1945-C3AD-4A40-BC33-F49D7F6399C1}" type="slidenum">
              <a:rPr lang="en-US" smtClean="0"/>
              <a:t>61</a:t>
            </a:fld>
            <a:endParaRPr lang="en-US"/>
          </a:p>
        </p:txBody>
      </p:sp>
    </p:spTree>
    <p:extLst>
      <p:ext uri="{BB962C8B-B14F-4D97-AF65-F5344CB8AC3E}">
        <p14:creationId xmlns:p14="http://schemas.microsoft.com/office/powerpoint/2010/main" val="19169869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 me fill you 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mentioned the Multnomah County Board of Commissioners earlier, and I told you I’d have more to say about them later, right?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Well, now is the time.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1922, the election that packed that commission with Klansmen also gave them voter authorization to sell bonds to build three new bridges across the Willamette: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Burnside, the </a:t>
            </a:r>
            <a:r>
              <a:rPr lang="en-US" sz="1200" kern="1200" dirty="0" err="1" smtClean="0">
                <a:solidFill>
                  <a:schemeClr val="tx1"/>
                </a:solidFill>
                <a:effectLst/>
                <a:latin typeface="+mn-lt"/>
                <a:ea typeface="+mn-ea"/>
                <a:cs typeface="+mn-cs"/>
              </a:rPr>
              <a:t>Sellwood</a:t>
            </a:r>
            <a:r>
              <a:rPr lang="en-US" sz="1200" kern="1200" dirty="0" smtClean="0">
                <a:solidFill>
                  <a:schemeClr val="tx1"/>
                </a:solidFill>
                <a:effectLst/>
                <a:latin typeface="+mn-lt"/>
                <a:ea typeface="+mn-ea"/>
                <a:cs typeface="+mn-cs"/>
              </a:rPr>
              <a:t> and the Ross Island bridges.</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62</a:t>
            </a:fld>
            <a:endParaRPr lang="en-US"/>
          </a:p>
        </p:txBody>
      </p:sp>
    </p:spTree>
    <p:extLst>
      <p:ext uri="{BB962C8B-B14F-4D97-AF65-F5344CB8AC3E}">
        <p14:creationId xmlns:p14="http://schemas.microsoft.com/office/powerpoint/2010/main" val="11613184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Burnside in particular was a problem.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old Burnside Bridge was only 30 years old, but it was getting ready to kill someone.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had deteriorated very badly, and was no longer safe, and that meant traffic was horrible.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Sellwood</a:t>
            </a:r>
            <a:r>
              <a:rPr lang="en-US" sz="1200" kern="1200" dirty="0" smtClean="0">
                <a:solidFill>
                  <a:schemeClr val="tx1"/>
                </a:solidFill>
                <a:effectLst/>
                <a:latin typeface="+mn-lt"/>
                <a:ea typeface="+mn-ea"/>
                <a:cs typeface="+mn-cs"/>
              </a:rPr>
              <a:t> and Ross Island didn’t exist yet … more on that in a minute.</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63</a:t>
            </a:fld>
            <a:endParaRPr lang="en-US"/>
          </a:p>
        </p:txBody>
      </p:sp>
    </p:spTree>
    <p:extLst>
      <p:ext uri="{BB962C8B-B14F-4D97-AF65-F5344CB8AC3E}">
        <p14:creationId xmlns:p14="http://schemas.microsoft.com/office/powerpoint/2010/main" val="39299932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Well, the commissioners were approved for $6 million in bonds to build those bridges.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And that happened in late 1922.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then … a whole year went by, and it seemed like nothing was happening.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City Council was furious; delays kept coming up and the Commissioners seemed to be just dragging their feet. </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Actually, what they were doing was making secretive behind-the-scenes </a:t>
            </a:r>
            <a:r>
              <a:rPr lang="en-US" sz="1200" kern="1200" dirty="0" smtClean="0">
                <a:solidFill>
                  <a:schemeClr val="tx1"/>
                </a:solidFill>
                <a:effectLst/>
                <a:latin typeface="+mn-lt"/>
                <a:ea typeface="+mn-ea"/>
                <a:cs typeface="+mn-cs"/>
              </a:rPr>
              <a:t>arrangements </a:t>
            </a:r>
            <a:r>
              <a:rPr lang="en-US" sz="1200" kern="1200" dirty="0" smtClean="0">
                <a:solidFill>
                  <a:schemeClr val="tx1"/>
                </a:solidFill>
                <a:effectLst/>
                <a:latin typeface="+mn-lt"/>
                <a:ea typeface="+mn-ea"/>
                <a:cs typeface="+mn-cs"/>
              </a:rPr>
              <a:t>of the type that are only possible before a project has been publicly announced … if you know what I mean.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Well: Just as Portlanders started wondering what the hell was going on, suddenly — on April Fools Day, I kid you not, April 1, 1924 — the Commissioners finally put the project out for bids.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Almost instantly — as if on cue — a very unusual bid came into the office.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It came from a consortium of three contractors, and it was an all-or-nothing bid: </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They either wanted all three bridge jobs, or none at all.</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64</a:t>
            </a:fld>
            <a:endParaRPr lang="en-US"/>
          </a:p>
        </p:txBody>
      </p:sp>
    </p:spTree>
    <p:extLst>
      <p:ext uri="{BB962C8B-B14F-4D97-AF65-F5344CB8AC3E}">
        <p14:creationId xmlns:p14="http://schemas.microsoft.com/office/powerpoint/2010/main" val="12870154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commissioners now moved with breathtaking speed.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pounced on the bid, announced that it was accepted and slammed the door closed on the bidding process.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window had been open for less than 24 hours</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really was true: If you didn’t come see them today</a:t>
            </a:r>
            <a:r>
              <a:rPr lang="en-US" baseline="0" dirty="0" smtClean="0"/>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65</a:t>
            </a:fld>
            <a:endParaRPr lang="en-US"/>
          </a:p>
        </p:txBody>
      </p:sp>
    </p:spTree>
    <p:extLst>
      <p:ext uri="{BB962C8B-B14F-4D97-AF65-F5344CB8AC3E}">
        <p14:creationId xmlns:p14="http://schemas.microsoft.com/office/powerpoint/2010/main" val="2280714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you</a:t>
            </a:r>
            <a:r>
              <a:rPr lang="en-US" baseline="0" dirty="0" smtClean="0"/>
              <a:t> </a:t>
            </a:r>
            <a:r>
              <a:rPr lang="en-US" baseline="0" dirty="0" smtClean="0"/>
              <a:t>couldn’t save them any money.</a:t>
            </a:r>
          </a:p>
          <a:p>
            <a:endParaRPr lang="en-US" baseline="0" dirty="0" smtClean="0"/>
          </a:p>
          <a:p>
            <a:r>
              <a:rPr lang="en-US" baseline="0" dirty="0" smtClean="0"/>
              <a:t>But of course, they didn’t want you to save them any money.</a:t>
            </a:r>
          </a:p>
          <a:p>
            <a:endParaRPr lang="en-US" baseline="0" dirty="0" smtClean="0"/>
          </a:p>
          <a:p>
            <a:r>
              <a:rPr lang="en-US" baseline="0" dirty="0" smtClean="0"/>
              <a:t>Which is why what happened next caused them so much trouble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66</a:t>
            </a:fld>
            <a:endParaRPr lang="en-US"/>
          </a:p>
        </p:txBody>
      </p:sp>
    </p:spTree>
    <p:extLst>
      <p:ext uri="{BB962C8B-B14F-4D97-AF65-F5344CB8AC3E}">
        <p14:creationId xmlns:p14="http://schemas.microsoft.com/office/powerpoint/2010/main" val="600587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see … they didn’t move quite fast enough.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Because somebody else was out there waiting for the commissioners to open that window.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Somebody who just happened to be ready with a bid for construction on the Burnside Bridge only — not the other two.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Somebody who was ready, willing and able to build that bridge for a half million dollars less than the other guys.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67</a:t>
            </a:fld>
            <a:endParaRPr lang="en-US"/>
          </a:p>
        </p:txBody>
      </p:sp>
    </p:spTree>
    <p:extLst>
      <p:ext uri="{BB962C8B-B14F-4D97-AF65-F5344CB8AC3E}">
        <p14:creationId xmlns:p14="http://schemas.microsoft.com/office/powerpoint/2010/main" val="20004576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still don’t understand how the commissioners could be dumb enough not to realize they’d been outplayed.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off, you don’t cook up a bid for a $2.5 million bridge project in two hours over Spanish Coffees at Huber’s.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That’s weeks’ worth of work, maybe months.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Somebody had done that work and had been holding back, waiting and clearly knowing that the commissioners were planning something like this.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the window opened, they were ready.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know they didn’t think that far ahead without having a contingency plan for what to do when the commissioners rejected their bid — as they clearly knew would happen.</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68</a:t>
            </a:fld>
            <a:endParaRPr lang="en-US"/>
          </a:p>
        </p:txBody>
      </p:sp>
    </p:spTree>
    <p:extLst>
      <p:ext uri="{BB962C8B-B14F-4D97-AF65-F5344CB8AC3E}">
        <p14:creationId xmlns:p14="http://schemas.microsoft.com/office/powerpoint/2010/main" val="1069143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the commissioners quickly took the bait: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they rejected the bid on grounds that it was only for one bridge, not three; and quoted 500 days’ construction time rather than 300.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Again, I’m not sure what the commissioners thought was then going to happen.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Perhaps they assumed this spurned bidder, who had invested thousands of dollars in preparing a bid that should have won the job and had clearly been rejected for illegal reasons, would just shrug and go, “Oh well.”</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69</a:t>
            </a:fld>
            <a:endParaRPr lang="en-US"/>
          </a:p>
        </p:txBody>
      </p:sp>
    </p:spTree>
    <p:extLst>
      <p:ext uri="{BB962C8B-B14F-4D97-AF65-F5344CB8AC3E}">
        <p14:creationId xmlns:p14="http://schemas.microsoft.com/office/powerpoint/2010/main" val="1390819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Between those years, they were masters of the universe all over Oregon …</a:t>
            </a:r>
          </a:p>
          <a:p>
            <a:endParaRPr lang="en-US" baseline="0" dirty="0" smtClean="0"/>
          </a:p>
          <a:p>
            <a:r>
              <a:rPr lang="en-US" baseline="0" dirty="0" smtClean="0"/>
              <a:t>… but after the bridge scandal, well — they were still a thing, on into the 1930s, but they never got their hands on the steering wheel again.</a:t>
            </a:r>
          </a:p>
          <a:p>
            <a:endParaRPr lang="en-US" baseline="0" dirty="0" smtClean="0"/>
          </a:p>
          <a:p>
            <a:r>
              <a:rPr lang="en-US" baseline="0" dirty="0" smtClean="0"/>
              <a:t>But I’m going to start off telling you how they got hold of the steering wheel in the first place.</a:t>
            </a:r>
          </a:p>
          <a:p>
            <a:endParaRPr lang="en-US" baseline="0" dirty="0" smtClean="0"/>
          </a:p>
          <a:p>
            <a:r>
              <a:rPr lang="en-US" baseline="0" dirty="0" smtClean="0"/>
              <a:t>It’s actually a pretty long story. I’m going to have to skip over some pretty interesting stuff.</a:t>
            </a:r>
          </a:p>
          <a:p>
            <a:endParaRPr lang="en-US" baseline="0" dirty="0" smtClean="0"/>
          </a:p>
          <a:p>
            <a:r>
              <a:rPr lang="en-US" baseline="0" dirty="0" smtClean="0"/>
              <a:t>Maybe we’ll do the Klan per se on a future date.</a:t>
            </a:r>
          </a:p>
          <a:p>
            <a:endParaRPr lang="en-US" baseline="0" dirty="0" smtClean="0"/>
          </a:p>
        </p:txBody>
      </p:sp>
      <p:sp>
        <p:nvSpPr>
          <p:cNvPr id="4" name="Slide Number Placeholder 3"/>
          <p:cNvSpPr>
            <a:spLocks noGrp="1"/>
          </p:cNvSpPr>
          <p:nvPr>
            <p:ph type="sldNum" sz="quarter" idx="10"/>
          </p:nvPr>
        </p:nvSpPr>
        <p:spPr/>
        <p:txBody>
          <a:bodyPr/>
          <a:lstStyle/>
          <a:p>
            <a:fld id="{448C1945-C3AD-4A40-BC33-F49D7F6399C1}" type="slidenum">
              <a:rPr lang="en-US" smtClean="0"/>
              <a:t>7</a:t>
            </a:fld>
            <a:endParaRPr lang="en-US"/>
          </a:p>
        </p:txBody>
      </p:sp>
    </p:spTree>
    <p:extLst>
      <p:ext uri="{BB962C8B-B14F-4D97-AF65-F5344CB8AC3E}">
        <p14:creationId xmlns:p14="http://schemas.microsoft.com/office/powerpoint/2010/main" val="38975551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so, they were in for a big surprise.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Within hours the word was all over the city and people were starting to get angry.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retired governor Oswald West weighed in on it. </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70</a:t>
            </a:fld>
            <a:endParaRPr lang="en-US"/>
          </a:p>
        </p:txBody>
      </p:sp>
    </p:spTree>
    <p:extLst>
      <p:ext uri="{BB962C8B-B14F-4D97-AF65-F5344CB8AC3E}">
        <p14:creationId xmlns:p14="http://schemas.microsoft.com/office/powerpoint/2010/main" val="16518246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“Those who are putting over the deal are working fast,” he told an Oregon Journal reporter, “and unless something is done at once the taxpayers of the county and city are going to get a wonderful trimming.”</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71</a:t>
            </a:fld>
            <a:endParaRPr lang="en-US"/>
          </a:p>
        </p:txBody>
      </p:sp>
    </p:spTree>
    <p:extLst>
      <p:ext uri="{BB962C8B-B14F-4D97-AF65-F5344CB8AC3E}">
        <p14:creationId xmlns:p14="http://schemas.microsoft.com/office/powerpoint/2010/main" val="3346042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recall petition was started almost immediately.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Seemingly in response, the commissioners hurried up and cut a huge check to the consulting engineers from the winning bidder.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 Now why do you suppose they did that?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Stay tuned, I’ll tell you — but at the time, it just made things worse.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were $124,000 into a contract with a consultant that was supposed to only have charged $40,000 for what they’d done so far. WTF?</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Newspaper headlines got bigger.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72</a:t>
            </a:fld>
            <a:endParaRPr lang="en-US"/>
          </a:p>
        </p:txBody>
      </p:sp>
    </p:spTree>
    <p:extLst>
      <p:ext uri="{BB962C8B-B14F-4D97-AF65-F5344CB8AC3E}">
        <p14:creationId xmlns:p14="http://schemas.microsoft.com/office/powerpoint/2010/main" val="5558624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astonishingly tone-deaf commission didn’t budge.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city had really needed three bridges, they explained earnestly, and if they’d accepted the Burnside contract they would have had to reject the three-bridge package, and schedule another round of bidding, which would have delayed the Ross Island and </a:t>
            </a:r>
            <a:r>
              <a:rPr lang="en-US" sz="1200" kern="1200" dirty="0" err="1" smtClean="0">
                <a:solidFill>
                  <a:schemeClr val="tx1"/>
                </a:solidFill>
                <a:effectLst/>
                <a:latin typeface="+mn-lt"/>
                <a:ea typeface="+mn-ea"/>
                <a:cs typeface="+mn-cs"/>
              </a:rPr>
              <a:t>Sellwood</a:t>
            </a:r>
            <a:r>
              <a:rPr lang="en-US" sz="1200" kern="1200" dirty="0" smtClean="0">
                <a:solidFill>
                  <a:schemeClr val="tx1"/>
                </a:solidFill>
                <a:effectLst/>
                <a:latin typeface="+mn-lt"/>
                <a:ea typeface="+mn-ea"/>
                <a:cs typeface="+mn-cs"/>
              </a:rPr>
              <a:t> bridge projects.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Did I say they wouldn’t budge? I misspoke. They budged.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Specifically,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they ordered the Burnside Bridge to be shut down again.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People interpreted that as an attempt to increase</a:t>
            </a:r>
            <a:r>
              <a:rPr lang="en-US" sz="1200" kern="1200" baseline="0" dirty="0" smtClean="0">
                <a:solidFill>
                  <a:schemeClr val="tx1"/>
                </a:solidFill>
                <a:effectLst/>
                <a:latin typeface="+mn-lt"/>
                <a:ea typeface="+mn-ea"/>
                <a:cs typeface="+mn-cs"/>
              </a:rPr>
              <a:t> the pressure for the shorter (and more expensive) contract. They got even madder.</a:t>
            </a:r>
          </a:p>
        </p:txBody>
      </p:sp>
      <p:sp>
        <p:nvSpPr>
          <p:cNvPr id="4" name="Slide Number Placeholder 3"/>
          <p:cNvSpPr>
            <a:spLocks noGrp="1"/>
          </p:cNvSpPr>
          <p:nvPr>
            <p:ph type="sldNum" sz="quarter" idx="10"/>
          </p:nvPr>
        </p:nvSpPr>
        <p:spPr/>
        <p:txBody>
          <a:bodyPr/>
          <a:lstStyle/>
          <a:p>
            <a:fld id="{448C1945-C3AD-4A40-BC33-F49D7F6399C1}" type="slidenum">
              <a:rPr lang="en-US" smtClean="0"/>
              <a:t>73</a:t>
            </a:fld>
            <a:endParaRPr lang="en-US"/>
          </a:p>
        </p:txBody>
      </p:sp>
    </p:spTree>
    <p:extLst>
      <p:ext uri="{BB962C8B-B14F-4D97-AF65-F5344CB8AC3E}">
        <p14:creationId xmlns:p14="http://schemas.microsoft.com/office/powerpoint/2010/main" val="25428172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the Commission tried to explain away the half-million dollar difference in the bid prices by claiming that the package-deal contractors were expecting to build the Ross Island Bridge at a loss, and make it up by padding the Burnside Bridge contract.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Sounds legit, right?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Yeah, that’s what the Portland voters thought too. </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74</a:t>
            </a:fld>
            <a:endParaRPr lang="en-US"/>
          </a:p>
        </p:txBody>
      </p:sp>
    </p:spTree>
    <p:extLst>
      <p:ext uri="{BB962C8B-B14F-4D97-AF65-F5344CB8AC3E}">
        <p14:creationId xmlns:p14="http://schemas.microsoft.com/office/powerpoint/2010/main" val="39218681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any case, the chairman assured the public — no doubt with good eye contact and an earnest Checkers-Speech-like air of frankness —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all the facts regarding the contracts become known we are confident it will be seen that we acted wisely and that the people of the county will approve of our action.”</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75</a:t>
            </a:fld>
            <a:endParaRPr lang="en-US"/>
          </a:p>
        </p:txBody>
      </p:sp>
    </p:spTree>
    <p:extLst>
      <p:ext uri="{BB962C8B-B14F-4D97-AF65-F5344CB8AC3E}">
        <p14:creationId xmlns:p14="http://schemas.microsoft.com/office/powerpoint/2010/main" val="33769080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Unfortunately for the </a:t>
            </a:r>
            <a:r>
              <a:rPr lang="en-US" sz="1200" kern="1200" dirty="0" err="1" smtClean="0">
                <a:solidFill>
                  <a:schemeClr val="tx1"/>
                </a:solidFill>
                <a:effectLst/>
                <a:latin typeface="+mn-lt"/>
                <a:ea typeface="+mn-ea"/>
                <a:cs typeface="+mn-cs"/>
              </a:rPr>
              <a:t>commish</a:t>
            </a:r>
            <a:r>
              <a:rPr lang="en-US" sz="1200" kern="1200" dirty="0" smtClean="0">
                <a:solidFill>
                  <a:schemeClr val="tx1"/>
                </a:solidFill>
                <a:effectLst/>
                <a:latin typeface="+mn-lt"/>
                <a:ea typeface="+mn-ea"/>
                <a:cs typeface="+mn-cs"/>
              </a:rPr>
              <a:t>, the facts that came</a:t>
            </a:r>
            <a:r>
              <a:rPr lang="en-US" sz="1200" kern="1200" baseline="0" dirty="0" smtClean="0">
                <a:solidFill>
                  <a:schemeClr val="tx1"/>
                </a:solidFill>
                <a:effectLst/>
                <a:latin typeface="+mn-lt"/>
                <a:ea typeface="+mn-ea"/>
                <a:cs typeface="+mn-cs"/>
              </a:rPr>
              <a:t> out next </a:t>
            </a:r>
            <a:r>
              <a:rPr lang="en-US" sz="1200" kern="1200" dirty="0" smtClean="0">
                <a:solidFill>
                  <a:schemeClr val="tx1"/>
                </a:solidFill>
                <a:effectLst/>
                <a:latin typeface="+mn-lt"/>
                <a:ea typeface="+mn-ea"/>
                <a:cs typeface="+mn-cs"/>
              </a:rPr>
              <a:t>were not the ones he had in mind.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headline, about a $50,000 bribe, was the first bit.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was soon</a:t>
            </a:r>
            <a:r>
              <a:rPr lang="en-US" sz="1200" kern="1200" baseline="0" dirty="0" smtClean="0">
                <a:solidFill>
                  <a:schemeClr val="tx1"/>
                </a:solidFill>
                <a:effectLst/>
                <a:latin typeface="+mn-lt"/>
                <a:ea typeface="+mn-ea"/>
                <a:cs typeface="+mn-cs"/>
              </a:rPr>
              <a:t> more.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instance: Five days before the bridge placement plans were announced, one of the commissioners had bought options on 18 city lots right next to what he and the other commissioners — and nobody else — knew would be the west end of the </a:t>
            </a:r>
            <a:r>
              <a:rPr lang="en-US" sz="1200" kern="1200" dirty="0" err="1" smtClean="0">
                <a:solidFill>
                  <a:schemeClr val="tx1"/>
                </a:solidFill>
                <a:effectLst/>
                <a:latin typeface="+mn-lt"/>
                <a:ea typeface="+mn-ea"/>
                <a:cs typeface="+mn-cs"/>
              </a:rPr>
              <a:t>Sellwood</a:t>
            </a:r>
            <a:r>
              <a:rPr lang="en-US" sz="1200" kern="1200" dirty="0" smtClean="0">
                <a:solidFill>
                  <a:schemeClr val="tx1"/>
                </a:solidFill>
                <a:effectLst/>
                <a:latin typeface="+mn-lt"/>
                <a:ea typeface="+mn-ea"/>
                <a:cs typeface="+mn-cs"/>
              </a:rPr>
              <a:t> Bridge.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8C1945-C3AD-4A40-BC33-F49D7F6399C1}" type="slidenum">
              <a:rPr lang="en-US" smtClean="0"/>
              <a:t>76</a:t>
            </a:fld>
            <a:endParaRPr lang="en-US"/>
          </a:p>
        </p:txBody>
      </p:sp>
    </p:spTree>
    <p:extLst>
      <p:ext uri="{BB962C8B-B14F-4D97-AF65-F5344CB8AC3E}">
        <p14:creationId xmlns:p14="http://schemas.microsoft.com/office/powerpoint/2010/main" val="15299338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Probably right about here.</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77</a:t>
            </a:fld>
            <a:endParaRPr lang="en-US"/>
          </a:p>
        </p:txBody>
      </p:sp>
    </p:spTree>
    <p:extLst>
      <p:ext uri="{BB962C8B-B14F-4D97-AF65-F5344CB8AC3E}">
        <p14:creationId xmlns:p14="http://schemas.microsoft.com/office/powerpoint/2010/main" val="4150978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even worse: A cabal of city and county officials, including two commissioners, had bought two city blocks at the end of the Ross Island Bridge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blocks that would be required for bridge support, meaning that the owners could all but name their price.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just a few days before plans were announced, guess who they’d sold them to?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he consulting company that got the $124,000 payment just a few days before, that’s who.</a:t>
            </a:r>
            <a:r>
              <a:rPr lang="en-US" sz="1200" kern="1200" baseline="0" dirty="0" smtClean="0">
                <a:solidFill>
                  <a:schemeClr val="tx1"/>
                </a:solidFill>
                <a:effectLst/>
                <a:latin typeface="+mn-lt"/>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o that $124,000 must have been pretty close to the price they named.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$124,000 was — let’s just say it was a buck or two above fair market prices for city lots back in ‘24.</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78</a:t>
            </a:fld>
            <a:endParaRPr lang="en-US"/>
          </a:p>
        </p:txBody>
      </p:sp>
    </p:spTree>
    <p:extLst>
      <p:ext uri="{BB962C8B-B14F-4D97-AF65-F5344CB8AC3E}">
        <p14:creationId xmlns:p14="http://schemas.microsoft.com/office/powerpoint/2010/main" val="29128728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told, the various </a:t>
            </a:r>
            <a:r>
              <a:rPr lang="en-US" sz="1200" kern="1200" dirty="0" err="1" smtClean="0">
                <a:solidFill>
                  <a:schemeClr val="tx1"/>
                </a:solidFill>
                <a:effectLst/>
                <a:latin typeface="+mn-lt"/>
                <a:ea typeface="+mn-ea"/>
                <a:cs typeface="+mn-cs"/>
              </a:rPr>
              <a:t>skimmings</a:t>
            </a:r>
            <a:r>
              <a:rPr lang="en-US" sz="1200" kern="1200" dirty="0" smtClean="0">
                <a:solidFill>
                  <a:schemeClr val="tx1"/>
                </a:solidFill>
                <a:effectLst/>
                <a:latin typeface="+mn-lt"/>
                <a:ea typeface="+mn-ea"/>
                <a:cs typeface="+mn-cs"/>
              </a:rPr>
              <a:t> and trimmings by the commissioners and their friends would have added a full million dollars to the cost of the project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plus the half-million bucks that the contractor was overcharging for the Burnside Bridge.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that’s efficient government.</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79</a:t>
            </a:fld>
            <a:endParaRPr lang="en-US"/>
          </a:p>
        </p:txBody>
      </p:sp>
    </p:spTree>
    <p:extLst>
      <p:ext uri="{BB962C8B-B14F-4D97-AF65-F5344CB8AC3E}">
        <p14:creationId xmlns:p14="http://schemas.microsoft.com/office/powerpoint/2010/main" val="2103405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now, the Cliff Notes version:</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starting with </a:t>
            </a:r>
            <a:r>
              <a:rPr lang="en-US" sz="1200" kern="1200" dirty="0" smtClean="0">
                <a:solidFill>
                  <a:schemeClr val="tx1"/>
                </a:solidFill>
                <a:effectLst/>
                <a:latin typeface="+mn-lt"/>
                <a:ea typeface="+mn-ea"/>
                <a:cs typeface="+mn-cs"/>
              </a:rPr>
              <a:t>a quick explanation of what the Klan was </a:t>
            </a:r>
            <a:r>
              <a:rPr lang="en-US" sz="1200" kern="1200" dirty="0" smtClean="0">
                <a:solidFill>
                  <a:schemeClr val="tx1"/>
                </a:solidFill>
                <a:effectLst/>
                <a:latin typeface="+mn-lt"/>
                <a:ea typeface="+mn-ea"/>
                <a:cs typeface="+mn-cs"/>
              </a:rPr>
              <a:t>originally.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448C1945-C3AD-4A40-BC33-F49D7F6399C1}" type="slidenum">
              <a:rPr lang="en-US" smtClean="0"/>
              <a:t>8</a:t>
            </a:fld>
            <a:endParaRPr lang="en-US"/>
          </a:p>
        </p:txBody>
      </p:sp>
    </p:spTree>
    <p:extLst>
      <p:ext uri="{BB962C8B-B14F-4D97-AF65-F5344CB8AC3E}">
        <p14:creationId xmlns:p14="http://schemas.microsoft.com/office/powerpoint/2010/main" val="13764202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about the point at which the number of people who had signed the recall petition exceeded the number of voters who would have to vote yes to kick them all out.</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80</a:t>
            </a:fld>
            <a:endParaRPr lang="en-US"/>
          </a:p>
        </p:txBody>
      </p:sp>
    </p:spTree>
    <p:extLst>
      <p:ext uri="{BB962C8B-B14F-4D97-AF65-F5344CB8AC3E}">
        <p14:creationId xmlns:p14="http://schemas.microsoft.com/office/powerpoint/2010/main" val="4146645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Portland </a:t>
            </a:r>
            <a:r>
              <a:rPr lang="en-US" sz="1200" kern="1200" dirty="0" err="1" smtClean="0">
                <a:solidFill>
                  <a:schemeClr val="tx1"/>
                </a:solidFill>
                <a:effectLst/>
                <a:latin typeface="+mn-lt"/>
                <a:ea typeface="+mn-ea"/>
                <a:cs typeface="+mn-cs"/>
              </a:rPr>
              <a:t>Klavern</a:t>
            </a:r>
            <a:r>
              <a:rPr lang="en-US" sz="1200" kern="1200" dirty="0" smtClean="0">
                <a:solidFill>
                  <a:schemeClr val="tx1"/>
                </a:solidFill>
                <a:effectLst/>
                <a:latin typeface="+mn-lt"/>
                <a:ea typeface="+mn-ea"/>
                <a:cs typeface="+mn-cs"/>
              </a:rPr>
              <a:t>, however, continued laboring mightily to stem the tide, urging Portlanders not to be hasty, trying to protect its protégés.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result of this was basically that most of Portland ended up concluding that a secret vigilante organization that defended such obvious crooks could not possibly be much good itself.</a:t>
            </a:r>
          </a:p>
          <a:p>
            <a:endParaRPr lang="en-US" dirty="0" smtClean="0"/>
          </a:p>
        </p:txBody>
      </p:sp>
      <p:sp>
        <p:nvSpPr>
          <p:cNvPr id="4" name="Slide Number Placeholder 3"/>
          <p:cNvSpPr>
            <a:spLocks noGrp="1"/>
          </p:cNvSpPr>
          <p:nvPr>
            <p:ph type="sldNum" sz="quarter" idx="10"/>
          </p:nvPr>
        </p:nvSpPr>
        <p:spPr/>
        <p:txBody>
          <a:bodyPr/>
          <a:lstStyle/>
          <a:p>
            <a:fld id="{448C1945-C3AD-4A40-BC33-F49D7F6399C1}" type="slidenum">
              <a:rPr lang="en-US" smtClean="0"/>
              <a:t>81</a:t>
            </a:fld>
            <a:endParaRPr lang="en-US"/>
          </a:p>
        </p:txBody>
      </p:sp>
    </p:spTree>
    <p:extLst>
      <p:ext uri="{BB962C8B-B14F-4D97-AF65-F5344CB8AC3E}">
        <p14:creationId xmlns:p14="http://schemas.microsoft.com/office/powerpoint/2010/main" val="42428422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By early summer, the commissioners were gone, and the Ku Klux Klan’s support was collapsing like one of this guy’s cunning plans.</a:t>
            </a:r>
          </a:p>
          <a:p>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This is from the Klan robes catalog, by the way. It seems they actually had</a:t>
            </a:r>
            <a:r>
              <a:rPr lang="en-US" baseline="0" dirty="0" smtClean="0"/>
              <a:t> a Klan office named Baldric. Somebody needs to let Rowan Atkinson know about this because I think there’s some comic potential here.</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 suddenly, rumors started circulating — rumors that turned out to be true — that Grand Dragon Fred Gifford was using the Klan as his own personal cash kitty. </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82</a:t>
            </a:fld>
            <a:endParaRPr lang="en-US"/>
          </a:p>
        </p:txBody>
      </p:sp>
    </p:spTree>
    <p:extLst>
      <p:ext uri="{BB962C8B-B14F-4D97-AF65-F5344CB8AC3E}">
        <p14:creationId xmlns:p14="http://schemas.microsoft.com/office/powerpoint/2010/main" val="8233809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this bad news had come along in the summer of 1924, right?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know what happens in November of even-numbered years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that’s right. The Klan took a massive and vigorous beating at the polls.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Those who could rushed to disclaim any affiliation with the “mystic” organization that had gotten them elected.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most of them, it wasn’t enough.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Mayor Baker got</a:t>
            </a:r>
            <a:r>
              <a:rPr lang="en-US" sz="1200" kern="1200" baseline="0" dirty="0" smtClean="0">
                <a:solidFill>
                  <a:schemeClr val="tx1"/>
                </a:solidFill>
                <a:effectLst/>
                <a:latin typeface="+mn-lt"/>
                <a:ea typeface="+mn-ea"/>
                <a:cs typeface="+mn-cs"/>
              </a:rPr>
              <a:t> re-elected, but just barely.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Governor Pierce was not up for</a:t>
            </a:r>
            <a:r>
              <a:rPr lang="en-US" sz="1200" kern="1200" baseline="0" dirty="0" smtClean="0">
                <a:solidFill>
                  <a:schemeClr val="tx1"/>
                </a:solidFill>
                <a:effectLst/>
                <a:latin typeface="+mn-lt"/>
                <a:ea typeface="+mn-ea"/>
                <a:cs typeface="+mn-cs"/>
              </a:rPr>
              <a:t> re-election, but the Legislature that was sworn in was virtually pledged to oppose him at every turn — and did.</a:t>
            </a:r>
          </a:p>
        </p:txBody>
      </p:sp>
      <p:sp>
        <p:nvSpPr>
          <p:cNvPr id="4" name="Slide Number Placeholder 3"/>
          <p:cNvSpPr>
            <a:spLocks noGrp="1"/>
          </p:cNvSpPr>
          <p:nvPr>
            <p:ph type="sldNum" sz="quarter" idx="10"/>
          </p:nvPr>
        </p:nvSpPr>
        <p:spPr/>
        <p:txBody>
          <a:bodyPr/>
          <a:lstStyle/>
          <a:p>
            <a:fld id="{448C1945-C3AD-4A40-BC33-F49D7F6399C1}" type="slidenum">
              <a:rPr lang="en-US" smtClean="0"/>
              <a:t>83</a:t>
            </a:fld>
            <a:endParaRPr lang="en-US"/>
          </a:p>
        </p:txBody>
      </p:sp>
    </p:spTree>
    <p:extLst>
      <p:ext uri="{BB962C8B-B14F-4D97-AF65-F5344CB8AC3E}">
        <p14:creationId xmlns:p14="http://schemas.microsoft.com/office/powerpoint/2010/main" val="39560744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1925, the Klan was still pretty strong in most of the rest of the country.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wouldn’t fall out of fashion in most places until the late ‘20s, or even the early ‘30s.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not in Oregon.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were a few rural outposts in the hinterlands where it soldiered on, but in the major Willamette Valley cities, for the Klan … it was curtains.</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84</a:t>
            </a:fld>
            <a:endParaRPr lang="en-US"/>
          </a:p>
        </p:txBody>
      </p:sp>
    </p:spTree>
    <p:extLst>
      <p:ext uri="{BB962C8B-B14F-4D97-AF65-F5344CB8AC3E}">
        <p14:creationId xmlns:p14="http://schemas.microsoft.com/office/powerpoint/2010/main" val="13173256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My story is done, but I have one other thing to say, and that is this.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I was a kid, going to Catholic summer camp, we whispered fearful Ku Klux Klan stories to each other over the campfire.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85</a:t>
            </a:fld>
            <a:endParaRPr lang="en-US"/>
          </a:p>
        </p:txBody>
      </p:sp>
    </p:spTree>
    <p:extLst>
      <p:ext uri="{BB962C8B-B14F-4D97-AF65-F5344CB8AC3E}">
        <p14:creationId xmlns:p14="http://schemas.microsoft.com/office/powerpoint/2010/main" val="24389283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was kind of like ghost stories … it was fun.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that’s the difference between members of ethnic groups targeted by the Ku Klux Klan who aren’t of African descent — like me — and those who 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scary as those pointy-hatted idiots were to me and my friends, they weren’t much more to us than ghosts.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86</a:t>
            </a:fld>
            <a:endParaRPr lang="en-US"/>
          </a:p>
        </p:txBody>
      </p:sp>
    </p:spTree>
    <p:extLst>
      <p:ext uri="{BB962C8B-B14F-4D97-AF65-F5344CB8AC3E}">
        <p14:creationId xmlns:p14="http://schemas.microsoft.com/office/powerpoint/2010/main" val="18688376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Can you even imagine a group of black children sitting around a campfire swapping Ku Klux Klan stories?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 don’t know of a single Catholic who was ever lynched by a gang of Ku Klux Klan thugs.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Thousands and thousands of black guys, over the years, were, both by the old Klan and the new one, and that’s just the ones we know about.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When you add in stuff that looked like an accident ... it gets huge.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researching for this story, I came across several pictures of lynched</a:t>
            </a:r>
            <a:r>
              <a:rPr lang="en-US" sz="1200" kern="1200" baseline="0" dirty="0" smtClean="0">
                <a:solidFill>
                  <a:schemeClr val="tx1"/>
                </a:solidFill>
                <a:effectLst/>
                <a:latin typeface="+mn-lt"/>
                <a:ea typeface="+mn-ea"/>
                <a:cs typeface="+mn-cs"/>
              </a:rPr>
              <a:t> teenage boys. </a:t>
            </a:r>
          </a:p>
          <a:p>
            <a:endParaRPr lang="en-US" sz="1200" kern="1200" baseline="0" dirty="0" smtClean="0">
              <a:solidFill>
                <a:schemeClr val="tx1"/>
              </a:solidFill>
              <a:effectLst/>
              <a:latin typeface="+mn-lt"/>
              <a:ea typeface="+mn-ea"/>
              <a:cs typeface="+mn-cs"/>
            </a:endParaRPr>
          </a:p>
          <a:p>
            <a:pPr lvl="1"/>
            <a:r>
              <a:rPr lang="en-US" sz="1200" kern="1200" baseline="0" dirty="0" smtClean="0">
                <a:solidFill>
                  <a:schemeClr val="tx1"/>
                </a:solidFill>
                <a:effectLst/>
                <a:latin typeface="+mn-lt"/>
                <a:ea typeface="+mn-ea"/>
                <a:cs typeface="+mn-cs"/>
              </a:rPr>
              <a:t>I’m not showing you any of them, because (a) we don’t need to roll in it, and (b) it’s not respectful to those kids.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But it’s easy to forget, because the Oregon </a:t>
            </a:r>
            <a:r>
              <a:rPr lang="en-US" sz="1200" kern="1200" baseline="0" dirty="0" err="1" smtClean="0">
                <a:solidFill>
                  <a:schemeClr val="tx1"/>
                </a:solidFill>
                <a:effectLst/>
                <a:latin typeface="+mn-lt"/>
                <a:ea typeface="+mn-ea"/>
                <a:cs typeface="+mn-cs"/>
              </a:rPr>
              <a:t>klan</a:t>
            </a:r>
            <a:r>
              <a:rPr lang="en-US" sz="1200" kern="1200" baseline="0" dirty="0" smtClean="0">
                <a:solidFill>
                  <a:schemeClr val="tx1"/>
                </a:solidFill>
                <a:effectLst/>
                <a:latin typeface="+mn-lt"/>
                <a:ea typeface="+mn-ea"/>
                <a:cs typeface="+mn-cs"/>
              </a:rPr>
              <a:t> was so relatively benign, that it was part of a nationwide organization that was killing people and using their lifeless bodies as advertising messages.</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87</a:t>
            </a:fld>
            <a:endParaRPr lang="en-US"/>
          </a:p>
        </p:txBody>
      </p:sp>
    </p:spTree>
    <p:extLst>
      <p:ext uri="{BB962C8B-B14F-4D97-AF65-F5344CB8AC3E}">
        <p14:creationId xmlns:p14="http://schemas.microsoft.com/office/powerpoint/2010/main" val="41224148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 ways we give the back of our hand to people who richly deserve it is to ridicule them, to poke fun.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We’ve been doing that with these Klan people all night. </a:t>
            </a:r>
          </a:p>
          <a:p>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But … I think we always need to keep in mind that</a:t>
            </a:r>
            <a:r>
              <a:rPr lang="en-US" sz="1200" kern="1200" baseline="0" dirty="0" smtClean="0">
                <a:solidFill>
                  <a:schemeClr val="tx1"/>
                </a:solidFill>
                <a:effectLst/>
                <a:latin typeface="+mn-lt"/>
                <a:ea typeface="+mn-ea"/>
                <a:cs typeface="+mn-cs"/>
              </a:rPr>
              <a:t> it’s a lot easier to do that when you’re not a black American.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88</a:t>
            </a:fld>
            <a:endParaRPr lang="en-US"/>
          </a:p>
        </p:txBody>
      </p:sp>
    </p:spTree>
    <p:extLst>
      <p:ext uri="{BB962C8B-B14F-4D97-AF65-F5344CB8AC3E}">
        <p14:creationId xmlns:p14="http://schemas.microsoft.com/office/powerpoint/2010/main" val="35690359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It’s something to keep in mind. </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89</a:t>
            </a:fld>
            <a:endParaRPr lang="en-US"/>
          </a:p>
        </p:txBody>
      </p:sp>
    </p:spTree>
    <p:extLst>
      <p:ext uri="{BB962C8B-B14F-4D97-AF65-F5344CB8AC3E}">
        <p14:creationId xmlns:p14="http://schemas.microsoft.com/office/powerpoint/2010/main" val="283873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Klan was originally a true terrorist organization.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1865, a pissed-off ex-rebel general named Nathan Bedford Forrest started it as an anonymous gang of vigilantes.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Their goal was to resist the Yankee occupation of the old south, and to make sure those former slaves didn’t start getting all — I believe the word is “uppity.”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know, wanting unreasonable things, like being able to vote.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 wear a hoodie in public without getting shot. That kind of thing.</a:t>
            </a:r>
          </a:p>
          <a:p>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9</a:t>
            </a:fld>
            <a:endParaRPr lang="en-US"/>
          </a:p>
        </p:txBody>
      </p:sp>
    </p:spTree>
    <p:extLst>
      <p:ext uri="{BB962C8B-B14F-4D97-AF65-F5344CB8AC3E}">
        <p14:creationId xmlns:p14="http://schemas.microsoft.com/office/powerpoint/2010/main" val="6834811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coming to my show, you guys! </a:t>
            </a:r>
            <a:endParaRPr lang="en-US" dirty="0"/>
          </a:p>
        </p:txBody>
      </p:sp>
      <p:sp>
        <p:nvSpPr>
          <p:cNvPr id="4" name="Slide Number Placeholder 3"/>
          <p:cNvSpPr>
            <a:spLocks noGrp="1"/>
          </p:cNvSpPr>
          <p:nvPr>
            <p:ph type="sldNum" sz="quarter" idx="10"/>
          </p:nvPr>
        </p:nvSpPr>
        <p:spPr/>
        <p:txBody>
          <a:bodyPr/>
          <a:lstStyle/>
          <a:p>
            <a:fld id="{448C1945-C3AD-4A40-BC33-F49D7F6399C1}" type="slidenum">
              <a:rPr lang="en-US" smtClean="0"/>
              <a:t>90</a:t>
            </a:fld>
            <a:endParaRPr lang="en-US"/>
          </a:p>
        </p:txBody>
      </p:sp>
    </p:spTree>
    <p:extLst>
      <p:ext uri="{BB962C8B-B14F-4D97-AF65-F5344CB8AC3E}">
        <p14:creationId xmlns:p14="http://schemas.microsoft.com/office/powerpoint/2010/main" val="2721798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C2E9282D-E208-4DBC-B2DE-E32C5E77EDA7}" type="datetimeFigureOut">
              <a:rPr lang="en-US" smtClean="0"/>
              <a:t>9/14/2014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9D43CA3-9584-49EC-B334-E947C88C5B28}"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E9282D-E208-4DBC-B2DE-E32C5E77EDA7}" type="datetimeFigureOut">
              <a:rPr lang="en-US" smtClean="0"/>
              <a:t>9/14/2014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43CA3-9584-49EC-B334-E947C88C5B28}"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E9282D-E208-4DBC-B2DE-E32C5E77EDA7}" type="datetimeFigureOut">
              <a:rPr lang="en-US" smtClean="0"/>
              <a:t>9/14/2014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43CA3-9584-49EC-B334-E947C88C5B28}"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E9282D-E208-4DBC-B2DE-E32C5E77EDA7}" type="datetimeFigureOut">
              <a:rPr lang="en-US" smtClean="0"/>
              <a:t>9/14/2014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43CA3-9584-49EC-B334-E947C88C5B28}"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E9282D-E208-4DBC-B2DE-E32C5E77EDA7}" type="datetimeFigureOut">
              <a:rPr lang="en-US" smtClean="0"/>
              <a:t>9/14/2014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43CA3-9584-49EC-B334-E947C88C5B2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2E9282D-E208-4DBC-B2DE-E32C5E77EDA7}" type="datetimeFigureOut">
              <a:rPr lang="en-US" smtClean="0"/>
              <a:t>9/14/2014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43CA3-9584-49EC-B334-E947C88C5B28}"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2E9282D-E208-4DBC-B2DE-E32C5E77EDA7}" type="datetimeFigureOut">
              <a:rPr lang="en-US" smtClean="0"/>
              <a:t>9/14/2014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43CA3-9584-49EC-B334-E947C88C5B28}"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2E9282D-E208-4DBC-B2DE-E32C5E77EDA7}" type="datetimeFigureOut">
              <a:rPr lang="en-US" smtClean="0"/>
              <a:t>9/14/2014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43CA3-9584-49EC-B334-E947C88C5B28}"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9282D-E208-4DBC-B2DE-E32C5E77EDA7}" type="datetimeFigureOut">
              <a:rPr lang="en-US" smtClean="0"/>
              <a:t>9/14/2014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43CA3-9584-49EC-B334-E947C88C5B2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E9282D-E208-4DBC-B2DE-E32C5E77EDA7}" type="datetimeFigureOut">
              <a:rPr lang="en-US" smtClean="0"/>
              <a:t>9/14/2014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43CA3-9584-49EC-B334-E947C88C5B2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E9282D-E208-4DBC-B2DE-E32C5E77EDA7}" type="datetimeFigureOut">
              <a:rPr lang="en-US" smtClean="0"/>
              <a:t>9/14/2014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43CA3-9584-49EC-B334-E947C88C5B2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C2E9282D-E208-4DBC-B2DE-E32C5E77EDA7}" type="datetimeFigureOut">
              <a:rPr lang="en-US" smtClean="0"/>
              <a:t>9/14/2014</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9D43CA3-9584-49EC-B334-E947C88C5B2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Ku Klux Klan and the </a:t>
            </a:r>
            <a:r>
              <a:rPr lang="en-US" dirty="0" err="1" smtClean="0"/>
              <a:t>Sellwood</a:t>
            </a:r>
            <a:r>
              <a:rPr lang="en-US" dirty="0" smtClean="0"/>
              <a:t> Bridge Swindle</a:t>
            </a:r>
            <a:endParaRPr lang="en-US" dirty="0"/>
          </a:p>
        </p:txBody>
      </p:sp>
      <p:pic>
        <p:nvPicPr>
          <p:cNvPr id="4" name="Picture 2" descr="C:\Documents and Settings\Finn J.D. John\My Documents\Documents\01-professional\1-franchises-active\Offbeat Oregon History\OOH images\1-signature-pic-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341102"/>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Documents and Settings\Finn J.D. John\My Documents\Documents\01-professional\1-franchises-active\Wicked Portland\Merchandising\t-shirt-front-book.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99" b="6453"/>
          <a:stretch/>
        </p:blipFill>
        <p:spPr bwMode="auto">
          <a:xfrm>
            <a:off x="417740" y="4341101"/>
            <a:ext cx="2173060" cy="2135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91118" y="4865842"/>
            <a:ext cx="3429000" cy="1077218"/>
          </a:xfrm>
          <a:prstGeom prst="rect">
            <a:avLst/>
          </a:prstGeom>
          <a:noFill/>
        </p:spPr>
        <p:txBody>
          <a:bodyPr wrap="square" rtlCol="0">
            <a:spAutoFit/>
          </a:bodyPr>
          <a:lstStyle/>
          <a:p>
            <a:pPr algn="ctr"/>
            <a:r>
              <a:rPr lang="en-US" dirty="0" smtClean="0"/>
              <a:t>Your faithful bus driver:</a:t>
            </a:r>
          </a:p>
          <a:p>
            <a:pPr algn="ctr"/>
            <a:r>
              <a:rPr lang="en-US" sz="2800" b="1" dirty="0" smtClean="0"/>
              <a:t>Finn J.D. John</a:t>
            </a:r>
          </a:p>
          <a:p>
            <a:pPr algn="ctr"/>
            <a:r>
              <a:rPr lang="en-US" dirty="0" smtClean="0"/>
              <a:t>Author and Public Historian</a:t>
            </a:r>
          </a:p>
        </p:txBody>
      </p:sp>
    </p:spTree>
    <p:extLst>
      <p:ext uri="{BB962C8B-B14F-4D97-AF65-F5344CB8AC3E}">
        <p14:creationId xmlns:p14="http://schemas.microsoft.com/office/powerpoint/2010/main" val="468706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48362401.nhd.weebly.com/uploads/1/0/6/6/10665333/475183286_orig.jpg?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2755"/>
            <a:ext cx="4591050" cy="611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521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inn_000\Desktop\1308-klan-talk\ku-klux-toon.jpg"/>
          <p:cNvPicPr>
            <a:picLocks noChangeAspect="1" noChangeArrowheads="1"/>
          </p:cNvPicPr>
          <p:nvPr/>
        </p:nvPicPr>
        <p:blipFill rotWithShape="1">
          <a:blip r:embed="rId3">
            <a:extLst>
              <a:ext uri="{28A0092B-C50C-407E-A947-70E740481C1C}">
                <a14:useLocalDpi xmlns:a14="http://schemas.microsoft.com/office/drawing/2010/main" val="0"/>
              </a:ext>
            </a:extLst>
          </a:blip>
          <a:srcRect l="5357" t="7786" r="4509" b="4622"/>
          <a:stretch/>
        </p:blipFill>
        <p:spPr bwMode="auto">
          <a:xfrm>
            <a:off x="533400" y="304800"/>
            <a:ext cx="8400578"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176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classicaudiobooks.com/wp-content/uploads/2013/03/Orange-p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24256"/>
            <a:ext cx="6248400" cy="568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62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martinfrost.ws/htmlfiles/kkk_misissip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64756"/>
            <a:ext cx="4800600" cy="625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115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finn_000\Desktop\1308-klan-talk\grant-signs-force-bi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71270"/>
            <a:ext cx="7899240" cy="6120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493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www.offbeatoregon.com/assets-2012/1204c-williams-supreme-court-appointment-scotched-by-wife/george-williams-18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28600"/>
            <a:ext cx="5524500" cy="647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0415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finn_000\Desktop\1308-klan-talk\harpers-toon-klan-whiteleag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7569474" cy="937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363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finn_000\Desktop\1308-klan-talk\BOAN-poste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6200"/>
            <a:ext cx="5202682"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9068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finn_000\Documents\htdocs\assets-2013\1304c-kkk-rise-to-power\birth-of-nation-movie-poster-9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6416"/>
            <a:ext cx="4447489" cy="6859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151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finn_000\Desktop\1308-klan-talk\BOAN-post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9" y="0"/>
            <a:ext cx="44988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058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0"/>
            <a:ext cx="8582025"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253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le:Birth-of-a-nation-klan-and-black-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61130"/>
            <a:ext cx="7077075" cy="5930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131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quot;Ku-Ku&quot;, The Klucking of the Ku Klux K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5400"/>
            <a:ext cx="5219700" cy="692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308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2.bp.blogspot.com/-TRse3VlA7n4/T0hlkTpyjjI/AAAAAAAACSY/1MlpNutdtCM/s1600/waterbuffalo.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8750300" cy="572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2757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http://depts.washington.edu/civilr/images/kkk/Bellingham/BhamFloat-5-15-26-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59" y="1066800"/>
            <a:ext cx="8377827" cy="459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6453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4.bp.blogspot.com/_FW86_jO7k_A/TGLF2-YsOWI/AAAAAAAB7EU/1MfZ5is5vdM/s1600/Mad%2BMen%2BMad%2BStyle%2BSeason%2B4%2BEpisode%2B3%2B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638" y="228600"/>
            <a:ext cx="11157855" cy="624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549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http://www.empowernetwork.com/cwiliams/files/2013/04/amway-urunle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990600"/>
            <a:ext cx="836022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7377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empowernetwork.com/empower4all/files/2012/09/ML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8306181" cy="482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4733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0"/>
            <a:ext cx="9253739"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960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164" y="-34834"/>
            <a:ext cx="10216164" cy="6892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649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http://s3-ec.buzzfed.com/static/enhanced/webdr03/2013/2/4/17/enhanced-buzz-24556-136001593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657725" cy="717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1190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7/7f/Sellwood_Bridge_-_Portland,_Oreg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10687687" cy="6878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9219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ttp://s3-ec.buzzfed.com/static/enhanced/webdr01/2013/2/4/17/enhanced-buzz-8200-1360015369-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96869"/>
            <a:ext cx="4505325" cy="694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5214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washington.edu/uwired/outreach/cspn/Website/Images/NW%20History%20Course/Lesson%2019/K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6675"/>
            <a:ext cx="9144000" cy="368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5761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Klan comes to Oregon</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64275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100"/>
            <a:ext cx="5248275" cy="681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2706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oregonlive.com/o_impact/2009/02/KKK%20march%20in%20Ashland%201920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5745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298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66788"/>
            <a:ext cx="822960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3250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03" y="685800"/>
            <a:ext cx="7749065"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10756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kkk and the 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20340"/>
            <a:ext cx="6457950" cy="551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8657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stumptownblogger.typepad.com/.a/6a010536b86d36970c0115722218ea970b-80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5105400" cy="6366122"/>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http://www.ohs.org/the-oregon-history-project/biographies/images/015-Frederick-Louis-Gifford-OrHi-1051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724" y="1600200"/>
            <a:ext cx="296227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716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81400"/>
            <a:ext cx="2260600" cy="336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36828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northcoastoregon.com/wp-content/uploads/2013/05/klan-lecture-pamphle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1" y="7674"/>
            <a:ext cx="5410200" cy="685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925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offbeatoregon.com/assets-2014/1401a.will-daly-black-bag-job/ohs.baker-portr-c1917.7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5686425" cy="804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546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northcoastoregon.com/wp-content/uploads/2013/06/sa-240301-klan-ad-v1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4195"/>
            <a:ext cx="4572000" cy="6846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239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Klan Takes Over</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70906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http://i2.listal.com/image/4555297/600full-ballot-box-bunny-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375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portlandpreservation.files.wordpress.com/2012/10/court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04800"/>
            <a:ext cx="9238719"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9364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http://b.vimeocdn.com/ts/334/034/334034781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17" y="381000"/>
            <a:ext cx="8618483"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1233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7625"/>
            <a:ext cx="857250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92899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8709"/>
            <a:ext cx="49819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317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Oregon under Klan rule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598658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lcweb2.loc.gov/service/pnp/ppmsca/28100/28144v.jpg"/>
          <p:cNvPicPr>
            <a:picLocks noChangeAspect="1" noChangeArrowheads="1"/>
          </p:cNvPicPr>
          <p:nvPr/>
        </p:nvPicPr>
        <p:blipFill rotWithShape="1">
          <a:blip r:embed="rId3">
            <a:extLst>
              <a:ext uri="{28A0092B-C50C-407E-A947-70E740481C1C}">
                <a14:useLocalDpi xmlns:a14="http://schemas.microsoft.com/office/drawing/2010/main" val="0"/>
              </a:ext>
            </a:extLst>
          </a:blip>
          <a:srcRect l="5832" t="34766" r="17667" b="8464"/>
          <a:stretch/>
        </p:blipFill>
        <p:spPr bwMode="auto">
          <a:xfrm>
            <a:off x="1282700" y="191884"/>
            <a:ext cx="6870700" cy="652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8165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images1.fanpop.com/images/photos/2000000/Meg-and-Hades-disney-villains-2017874-505-3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71" y="533400"/>
            <a:ext cx="8727353" cy="577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57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offbeatoregon.com/assets-2014/1401b.george-baker-portland-mayor/ohs.baker-cityhall.x1930.7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400"/>
            <a:ext cx="6457950" cy="804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063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descr="http://www.structuregaming.com/wp-content/uploads/2012/10/Stronghold-Crusa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7941493"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318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25.media.tumblr.com/tumblr_lt73jcqLnP1qfsvaq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9700"/>
            <a:ext cx="7696200" cy="641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448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englishrussia.com/images/racial_famili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88444"/>
            <a:ext cx="5000625" cy="719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6193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163" y="504825"/>
            <a:ext cx="4257675"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7173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700"/>
            <a:ext cx="7051964" cy="646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0244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media.web.britannica.com/eb-media/26/125926-004-F7B8E7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515"/>
            <a:ext cx="7553325" cy="652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4029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s://upload.wikimedia.org/wikipedia/commons/2/2e/Ballo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0"/>
            <a:ext cx="38688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9552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805" y="76200"/>
            <a:ext cx="5292195" cy="675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67551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Klan’s spectacular fall</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3047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http://4.bp.blogspot.com/-MZ2rWNAcCG8/TxhvnOuAqSI/AAAAAAAAAi8/2BF7Qqi9R2M/s1600/IMG_1163.JPG"/>
          <p:cNvPicPr>
            <a:picLocks noChangeAspect="1" noChangeArrowheads="1"/>
          </p:cNvPicPr>
          <p:nvPr/>
        </p:nvPicPr>
        <p:blipFill rotWithShape="1">
          <a:blip r:embed="rId3">
            <a:extLst>
              <a:ext uri="{28A0092B-C50C-407E-A947-70E740481C1C}">
                <a14:useLocalDpi xmlns:a14="http://schemas.microsoft.com/office/drawing/2010/main" val="0"/>
              </a:ext>
            </a:extLst>
          </a:blip>
          <a:srcRect t="5564" b="44027"/>
          <a:stretch/>
        </p:blipFill>
        <p:spPr bwMode="auto">
          <a:xfrm>
            <a:off x="0" y="-426642"/>
            <a:ext cx="10832358" cy="7284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543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finn_000\Desktop\1308-klan-talk\pt-210802-klanp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86" y="381000"/>
            <a:ext cx="9154886" cy="5965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9563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www.obec.com/bridge/images/burnside-bridge-rehab/burnside-bridge-rehab1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3469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512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2.co.multnomah.or.us/Departments/Community_Services/LUT/bridges/bridge_types/Ross_Island_19991018_Bridge_from_SE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08"/>
            <a:ext cx="9144000" cy="685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458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4" descr="http://lcweb2.loc.gov/pnp/habshaer/or/or0400/or0470/color/218356c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9753600" cy="780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044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2701"/>
            <a:ext cx="8096250" cy="6663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8150" y="6553200"/>
            <a:ext cx="8096250" cy="369332"/>
          </a:xfrm>
          <a:prstGeom prst="rect">
            <a:avLst/>
          </a:prstGeom>
          <a:noFill/>
        </p:spPr>
        <p:txBody>
          <a:bodyPr wrap="square" rtlCol="0">
            <a:spAutoFit/>
          </a:bodyPr>
          <a:lstStyle/>
          <a:p>
            <a:pPr algn="ctr"/>
            <a:r>
              <a:rPr lang="en-US" i="1" dirty="0" smtClean="0"/>
              <a:t>Photo courtesy Thomas Robinson of www.historicphotoarchive.net</a:t>
            </a:r>
            <a:endParaRPr lang="en-US" i="1" dirty="0"/>
          </a:p>
        </p:txBody>
      </p:sp>
    </p:spTree>
    <p:extLst>
      <p:ext uri="{BB962C8B-B14F-4D97-AF65-F5344CB8AC3E}">
        <p14:creationId xmlns:p14="http://schemas.microsoft.com/office/powerpoint/2010/main" val="4933883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offbeatoregon.com/assets-2013/1313d-portland-bridge-swindle/pdx-pmo-bridge-program-15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519"/>
            <a:ext cx="8382000" cy="676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7306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6" name="Picture 6" descr="http://media2.apnonline.com.au/img/media/images/2012/07/02/IQT_02-07-2012_NEWS_01_SALE01A_t4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07" y="457200"/>
            <a:ext cx="9440550" cy="597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2509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0247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F:\01-Franchise goodies\OOH images motherfile\Central image archive\01 Offbeat Oregon main\pdx-1928-cityarchiv-seawall-construc-burns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3" y="32657"/>
            <a:ext cx="10098036" cy="697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1104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895350"/>
            <a:ext cx="708660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72718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05900" cy="702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1951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1"/>
            <a:ext cx="65458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9917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906"/>
            <a:ext cx="25527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5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8906"/>
            <a:ext cx="2817641" cy="661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5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427" y="1981200"/>
            <a:ext cx="3287548" cy="468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7584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0"/>
            <a:ext cx="4314171" cy="708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41096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hQWFRQXFxwYGBcXFxwYIBccHBccHBwfGhwgHCggHBwlHBccITEhJSkrLi4uHB8zODMsNygtLisBCgoKDg0OGhAQGy8kICQvLjAsLCwsLSwsLCwsLCwwLCwsLCwsLCwsLCwsLCwsLCwsLCwsLCwsLCwsLCwsLCwsLP/AABEIAOAA4QMBIgACEQEDEQH/xAAbAAABBQEBAAAAAAAAAAAAAAAGAQIDBAUAB//EAE8QAAEDAQUDBwUMBgkDBQAAAAECAxEABAUSITEGQVETImFxgZGhMrHB0dIHFCNCUlNUcpKTsvAVFhdiguEkMzRjc6KjwvFDRNODs8Pi4//EABkBAAMBAQEAAAAAAAAAAAAAAAABAgMEBf/EADIRAAICAQMDAgMHAwUAAAAAAAABAhEDEiExBEFRE2EigaEycZGxwdHwBRQjJDNC4fH/2gAMAwEAAhEDEQA/ACSxlXvq0LIQgiG8IMyQgZxHBQqNnZ0YGAFgONKGMAmCnUJI4znpXbMkqetClQSopXluyI9FZNygt3otJJ5y3AemQVCfCuf4VXud0ISlq34Vmw1dBxLb5drGcwnPEEwfKE567qtqsSGBiceSnLDiUNcwcu7QUO3m6W70Cj8tvuKUpPpp/uiOHlWxuwf7jPmFQ5RSk64ZtHA5Tgr2krNZNpsihhNoSZQUGQQDIG85fF8alva7mm21rddISUtoyTPkEERnmTFAdsu5bSG1riHU4kwZyy16cx30Y7QLx3a2roaPgB6amE7UrXBWXp4xlDTK03ReuuysvAuturUkulxSSB5WGIO8Aa1RHvRbpspU5iw8nOQBwqxwDGs9G6sXYu8+Te5M+Q5l1K3d+ndUS5ReOf0jwUqfMqn6i0przuN9LU5Rb4Vo1L9tqLMQwErKISsqxwofBlqEwmPJE576Irpu5lloobBU2sZ4zikEDojQChPb9BDzao1RHco+1V53aPkrG1hguqQAP3Y5uI92XGmpJSkpcGcsLnjg4cvkr3kbFZ3OTDa1nMrhZ5k7unq3VHfbCEBbbQgPNpOIkq+NiyndkKw7qu5dodwiczK1cBOZPSaO79u5pTCyrmqbbPJmYzSkmOkQnSiEnJN9gz44Y3GKe/cFDaiLI20oCC4kJI/d5NXbmo50fXaYsc/3E96f5156phSENFaeavCUHXPLuP5416HZkxZI/uUjwArWHDOWfYdYv6kdKnPOE+mrDqs3Pzotz2ajsqpbaPGfF5unqHlnjP8A8p9IqjMsEZkdKR+Meimt52lrqWfBIqQnnH64/EfXUNiX/SkDg0o97keigCHb+BZVZeU4gZb86wb4cTFt1JwtJP8AKtjbq0y02AdbSlGnfQ7edpytsGP6Q0gEddJDQdWJ9ICEHXIeAqyBAV1bo4iqjbXOCuHRwFObPNXp8X4ihv4b6CWTqBwmCdTuHCpmFAJSVHdqYG+s62PfBSSNVfEVuHCs1DqvejMSSQDlO+TTSEFoNcaytn1qKVYp1Gs8OmtWhiEIqg7naG+hKj5hWhWJ78SLQVKVCQCgdcjfSBG3XVD76R8od4rqAPNdlXIcX0gAdkmhfad1SLY8UkpOIEEGDmgaHtra2XX8MBxXH+marbU2cfpBExCi0SCMjzoz7qwyK8a+89PpHWV/cDAtasYWolRBBkkk5Hpot90ETyKxoQoeYj01Ht7d7TRaDSEpkLnCInyau7aoHvNk8FJ8WzUaXGM4v2Oh5FOeKa2uzKvxzFYrGqdAU+AH+ytq0KxXUOhtJ+yoeqg928iqzoYwiEKKsU6zOUdpovuM47sWk7kOp859NPG1Jv7ic8HjhG+0vpbAdBI5wnIjPgdR5vCtQXhytrQ6RBU42T1gpB8RU2yViDxeZVotqQeCkqEHsmsdbam1kKyUhUHrB9YrnppJ9v2O3UpSlHul9GGPujrksfx/7aE7NYlrStaUnC2JUdw6B056UW+6C3LbKv3iO9IPoqxsmzylhUg6ErT3/wDNdE8erK0cWLO8XTRa8/qyl7n9oGNxv5SQofwmD+Id1be1Ng5VrCThOcGJE4T5UZgdIoHuC0KZtTZORC8Ch1nCfP4V6Zax5Mn46Rx1MHz1phleOvBz9bCsyl5Aq9VOIaYbWAQFEgjoC4gjI5AHjRjaV4bKroQkeIqvabGkgxEHUapVlw49IzqW91gWZU5CUjxNXB7M5Z8os3YPg7OP3UeLk/7aeyqUzxUnxQn26ZYDAZHBDf4XD6KSzjJH1k+HID0VRBbCsyf3ifwn0026s7WehkDvcUfRTG1adv8A7Y9mnXEMVqdPyUNjvST6aAfBT22UJsojW0jw30OPKlLkp8u3ADXONDW7tTZwH7EkHIOqXn30Npf5RLE77eYj900kUeiNK8x6N1cl4YFZjUDyuuo0K1jWDp1dNYdsdbW+horXyoSpWFKwDGUZAxx1FFk0a16vQwSI8lZ8uP8AmorvtPJssk/Np/CKqX8lxFnMKUoBtUhQTOZO8R5jUNotCkpbCkqEJAlPPHkjhmO6rRL4C2wu4hNWprNuV4KbkEHOMj0CtCaTJFNAF8LPKkpkkHmgaamZHUaPSaxLhbGJxRAziDqd+uVIaML3m/8Ama6jjGK6lqA8luW/W1vtpXZeTWpeS0GBJESUxwy30W2y6WnHEOrRiUjyTnxkZaGDnnXl2ySVptDKC0RCkkqSuRAVmSB0ECK9Gv2912coCUBQUDqTuj11MZRjFuXB1enOeRRhyya97jatAAcByMiDBHHsNMt91pcb5NYlGWWkRpHCsgbXr+aT3n1US2G08o2hZEYkgxwqoZMc29IZcGbCk57LtuCp2Qs43L+2a1bvsCGm+TbHMzmTMzrNC+1tyOoU4+XApCl5CTIxHIREQNNav7H3M4gB4uShxHkZ8cp6oNRBpTpRo1ywbxa3kteN+TWuu5WbOpS2wQVZZqmBrApLds2y85yiwcWUwYCo4iha8rM5a7Y62FABEwFTAAgacSTWpsNbFFS2HDOASmc4gwR1ZihSi3p07dgliyRj6invSv7mb17XUH2+TXpIII1BHDvilum7uQbDacwJknUkmtRKOmsJW07SFFOBeSiDodD11pNxg7Zz44ZcsdEN0t6Ee2aaU/yxCsUhRTPNKhnOk9NazioKT+8nz1np2rYOuMfwj11o2xxJQDqFR3HOlFwaekeWGaNeon7WVn7CkobUglJUmSQSJAQTpprFVtplf0UzvcT5lGtO0pGFKQrJMgDsiO6sPa5wCzoHFzzIPrqYcMh8o1wYwR8VtPgwv2qe0c0fWX4K/wDzpjmSl9CFD/RbH+6l5QGIIPlnIzryp9I76sklbOnb51pqTZqeWtJ3Dkx3NCqiXNYnIK3Ef9WfMqrWzKudazn/AFhE/VQkUhvgxL/cV78sKVkKUEOKJAjcdKwLtXPvACOc+8s9lbe0ix+kGs/Isy1f5VViXKgA3fnMIeX3zQiu389wp2dt5cDqVTKTIJTORUIy31SsNzk2s2rE0UDE3hCTixZ59OtM2LtoLbiYzEGSeKtONFDqwEIzSJxZ4iOGh7KWm6ZLbVoztrMrOdJ5MDyTvPhTb3XCkiYyPo6aTaxwYEpkZ8kmMWeahu7aZerqeUglXUI4x31pEhhDcrKVNJURmZzGR14irpxp0544HI9+h8OuobmTDKNdN/XV2kySlbLXDa4yUEnIjPu39Yqjcg5qzGGTmdcQAy39mdSbRgYADlnIMwR0g6g57qS72VIbnNaCMgfKGXcrz9dRItFjlk8T3V1UvfyP7z7pXs11c+o0o89uW2tlaVKASEJlSsty06wJ1T00aJvZhSCvGMA1VBgdsRQMzYlJD+NIScKhh1I+MJjryMmjmw2QNsJb3JRB6cs+/OrwN7o1yqNJvyVTfll+ebP8Qpyb4YP/AF2x/EPXQ/s/sg2psOPySoSlIJASDpMZkxWBtBdCmHVgJVycjCogxmJidJGlU8s4q2jeHTYMk3BSdoK9qHW37OUNvNFUggconOD11b2fUhqzttqdbJSM4WneSY13TFeZzV9m53VMqfAGBOpnMxqQN8Vms7ctSR0z6KKxqDnSv6m7tLd7iHzabKsHEOcElJIMQct4IA7adsXdq0FbrmSlZAE56ySesgeNCVOGVQsqUtVfU2fSt49Gr2ut6/E9VccMZVmm50rz5NJkzv8ARXnuM1KzaVJ8lRHbWj6iMuYnPH+nTh9idfT9Q6Vs6g/EjqUr11eNmwo1JwjzV58byd+cX2KIpP0g78659s+uks0I8RFPoc0/tTv77PR7XAUjCcuSmNZOJHHrNYm2CwW7Ok6qdMdyR6ayristotS/61QSj45JOHoHTV3aS5X0JDhcLyEcRBRMZ9WQzqoz+G6OeXTJZFBzV/Mcb4D77nOIQFGEjohMnjOGrqoTCkrJ7sujSgmzqwGU5GtNF4uqWG0tpIGZmR46Z8BULJfBtPpfTSsM7LakuJVhPkpwnw9VWbhzYthxYcTr2ekZ4ZnsoO2UvZZxhxIGJ1lAAyzWVA9cZVk364pSEQsgHlVESQFA2hQgjfp4VvdxOKUKlRvbQOf050pUFBFhImQZMa+NVrukLso+TYlqPWZoUusrQoho4SsYCT8nXhxFT2i9nlKK1HnYOSkAJGEnSAIGtUhUGGwA/tGojANY+X6qN7QeYgZjImZE+VXm+wT7qVxlybmsAKIKZjfkMzr0V6Fa1j4Ma80fFnUmmZzW5n7UzjaTnm80N0ZFPbWfejvwp14ZTxNRbYX422+QYxIcBBjQgeMVkL2gbJ5xgnPFGGR2nOjUkGhtHqd0f1Lf1RVs15I9fwwgtrz3QTPaaKtkNq+WUGnSMegJykjdRqTJeNpWENuuxDywVk8zQAxmd541IXENNnEqEpEYj+eqsC81uco+VBaEADARkDhKU69OI5VqvIStrk1AkFKZzjQA6jPdSk6QJFP9PM/Oo766s/8AQTPyD94r111cto1oFLrv9hbiQ2vFiHJkLlKok56GfLI7KMr3fwMOq3htR7cJivDbptuG0NZhIxISTGoChPVNev7cWjDZVDetQT4yfAV0JaINlqOrJFe52xtodcYCnSMI5qIESE5Enjnl2Vq2lhD7RSoShY6spkHwmqrVnDTDTAMYoRP8JUs9ZAV2kVDfL2J1qzJOHGcS4y5iQTHRMR2GqW0aYSWvI3Hbdv7ku5gbUbNtoCFMJIUpYRgkmZBgieqihi7kJYSyqCnCEnOMR395q6pkEgkZpmOidaoPXZjfDq1SlA+DQNAd6jxNCxqLbS5CWeU4qMnxv732Bi07KpNrDaJDWELVnOHMiB1kZdvCitu72Q2WQhOCIUnr4753zVhWFGJaiBpJOUAaZ8Mz31nB9KkqRZs8RzcGYTOpxfGVwGe6YFChGNhPNkypW+P5bAm7tnnH1qCMkJURjOmRjLiavXzsgplsuJXjCc1DDhMcRmZiixdrQxyTDaZUrJKRuA1Uo8Nes06/HjyRQjNxyUIHWMyeAAkzWXoxUX5Or++zOca2X6HmtjsS3VYG0lSuA854Cr14XA+wkKcSMJylJmDumj26rA3ZWwBmpRAKt61bgOjo3CTxq3eDYWEtn4ygT1JIUfMB2ipXTqt+S5f1F6/hXwle6rKmy2YAjMCVRqpR3DiZhI7KsWxz+jrLgA+COIbhzcx6KsuJBic4Mjr/ACaC9sr/AAoFhoyJ56hpl8UdutbTahE4sMJZ8nvdtgeKV2+8IOqSDzSEkgnpio1qgE8BNDTd+HBhUgK6dO+uTFGz1urmlSZp2PaNabS04rnALxFI5oVCpHVnpWku0tvNMlHOIThImMKlOLVmOo0H2RJWudIM9UGjFNglbWHmJyAJCJA4gJM7yc664rY8qTt2aVtbecShJ5PAhMIGGSBA1k9FdZbgLygkuBIUBnh3wMonjlWdddudWspcOBIkBQbWuTMQI3dNHN1tN2P4W2PgkxgRhw4cuGZKjw3U1ZEnRb2buEWRopUQpwzKuidBw6ax9oLM+lacC/gzkklRGD93q3jfuoga2xsiiBjAkwJBE9sV17pbUhSsQKcJBScwZG7gc8qttOJjHUpWwLvCxoWVKcJJJmSZM0M22CpKUHEBxrRsodxFtRUsJMEkDToNZV9WcIXLZ6SOmuWL+Lc75L4RrrwRzSMO/wD4pzF5rCwtMiCCD1aeaqKLWSkhTYPGSansTBWUzkkxvMVbMz2m6b7NrsxUsiISlQA+NPX0cN9bRScSo0yHgKBtlclBtmCkYSvhrlrnRZtLfaGloZwqUtQxQkTIMjLOZyNOSbRz1UqRJhe4DvFdQpzfojv2leuurPQXpZ47b0YX1pGWFwjX96iy0WlbgSFrUoJ8mSTHVWbatnVrdK8YgqxRB41t3TdTloWUNgZCSSYAHTSz3skel0LilKUu3/YdOXM+6lortMKbEgoRvI1JxZ5ZaDfVR/Z5SXOXNrhwZ4lpHtREZRQlbA+0otLWsFOWHGYjdGekGpbfcbzCUrcRAVwMweCuBpPIn/xf4spYJKv8i342W6PQ7C4tLHKPKlWErOUBIiQI6vTWLaHbxWgFCWhIBlBBJkfvGKo3rtGu0sltllYyHKEDFA4CNx4ndWdcF0Wh7Ntam25gqCiN24A51csltRjbMMfT6YueSlvw1f5MJrnW4Wi1bG1Eyc1DGFCZzIkSDx6Kd+sTAdSynLdijClPAZ93CsG+TarItKQ+taVDmk55zmIM55jvoqsVkcLQ5dQW4RJlKYB4QAJrSEm/hXbyYZccYrW6alxTa+dUSe9UBzlY55Thmd2sCpYGLFviJ4CZ7P5Cg+8rWhpYS/ZyhSc0raXGXFPqqwm821rSpFsUCPiOpASegkBPfnT9RcEPpp0nv+f5WXbQbSq2JWlA5JAgFSoBxDnHeZ7N1EbcTi3kR1DgKxH7e4AkhsKSSApaVgpSCYJ3E91Vdqb1LDPNMLVkno4nu84otRTZLjLI4xSXj/0JX0JWkpVodRJE91Ae2l0tslC2hhCiQU7pA1FbWyVux2dPOlSSQqTJmSc+w1n7XWF59bYbTKADnIEEnOewCoyrVC6NulbxZ9LdJXYE2lfMX9VXmNCaWhqewV6HtBsy41Z3F40rhJxACIy1HGvP7IJOeQ0qMMXHk36vLHI04O0KFEEYE6ZzGnVSLtayqZM9dS20wYEgDd2VRUK2OQ9x2UtJNkbcHOWpA1VPOEgwDpmCe6hu+budctCFWnyCrL8joqawJfababSsJGEBIDLc8M5QTM799GqLrHI4XHVKkeUsJnPdkkDwq5YmkYLItWwKcjZSeSVyakI8kZkzA1kROu+hu3WxbDuBlZLWuGZgDhOlGVpuQjJDySjfiTn3iPRT7ruFpskqXixaGB4ZzFZxxSvc2lmhXw8nnIvx9tSirML0MR1ZdmlRPLKklRVJOuVPvxttFpfStcgLOEJzEHPvFYy7cYhPUKNKRWq0TWi2KwhMiBuA39NI1blTmcqogVK0jfRshW2z0/3PLK4gm1tpS6lYKOTx4CIOeuWRGh3GrF5We1ItlntCmlqwqDjqm1AwJIKEiZPN89YGxG0CrO04gYYALgxKUNBmBBiT1Vs2T3RFKMcirscSfO36aFvuiWmmeh/rEj5Dn2f511AX7RU/NOf5PXXU9/JGheDPCqIfc7aEPK6UD8R9NDaV0W+543DLh4ueZI9dS/8Acj8zpW3Tz+RNtHc+N5h0DRxKV/VxZHsOXbUm2yf6Iv6yfxAUQRNYG3GVlV0qT5/5VU4pRk/JlgyOWTHF9n+o3YmzYbKk71lSj3wPAVbul1AcfaTkUOYo6FpBnvmpbgaw2Zkf3aT3ifTQaq2rReSigEkuYCkbxkI8J7KnVoUTRQeaeT5v6hPbLvU7a21KHwTSMQ6VlR80A93GrtpvBpCghbiUqImFEDKrbqoBMEwCYGp6umvJLytqnnVuK1UdOA3DsFGTJ6fHcOmwPqHTdKKDJyxotz+M5sNDCDpyipkx+6Mq2Dc7GHDyLccMA9VSXJZOSYbRvCRPWcz4mh2wbRLVbS2TLSlFAEDmxMEdZHjT+GNauWTU8lrG9o/z8XyY21FzmzqlokNOTzQTAPA8RvE9NbGydzr5PlVrJxiAhQxAJBy149EVsbWWXHZXOKeeP4Tn4TV66m4YaH92n8IqY40sjLydTKXTpd7pgjtBafeqhgZShasw4nJKoIkKTGsd05GtK6rW660HC0kToAsienNOXfVrbC7+Vs6oEqQcY7NfAnuq1cDX9GZ/w0+aqSam12M5yg8ClW90+Qf2h5VyzLCAkSg40lXOSN4jSe2vHGn95zyr0Ta9INrd6CkdyE15imoU9TZtPEscIvzv+RZcXI0/lTbusi3nUNt5rWqB+eG+mBzd+da9U9z/AGR97AWm0D4YjmI+aB3n98juBjjWsI2zmyTUUFDNiwqLjmaogb8Ijz1k2+/UlZQkKWpKgmdEjjnrlwAzyzq9eV45wmCo5AcOk9FDly3UtPKF3IY1HGr42c5DeDnW03LajnxqLtyYSvOsI/rHm0x8paRHZVO+/e5sz60OBR5FcKDmLPDAjPLMgdoocVsu2tRUUnMyVKMqUeJ4TQvtHYkMucmmQCkKIGZVmY6ABGponKo7hjinJUYHJa9GtIW86nQ3nKhA3J9dcsj86Vyajt07DQiKlbRUKl1yXIpgtjXu8AEg6EQe2iVvYm0JSIU2QSCYUfSnoFCCLRwo8s22jYbSlaHJSlIJTBE4ekjhTx1vYsre1Fb9S7R8pr7f/wBaWp/18s/yXPsp9qurTRHyY6plXHr1HzUd7Af2Y/4h/Cmg9+yNhBwrKlfVwpGeeZPDdGdJdF/O2YKS3hIVnChMHiM9YrCeRRyK/B6GPBLL07UebPQbntmNy0onNDuXUUgedJrM2/cizpHFweCSaD7tvtxl0ughSlTiB+NJnPtp1+X6u0lJUAkJ0SOnUnicqh504Ndy4dDKOdS7L9j0u7DLLR/u0/hFYGzt3TaLRaFfOLSjvzPo76p3LtYlLKWihSnUgIQBorcnOct1FFkZ5FkCMRSkkx8ZWZV3kmt4uM6fg4skZ4dUXtq2+Q1N5ILxYnnhOL+XXGfbQNthdXIvYwOY4SrqPxh4z29FSbIuF2241mVELV2keo0Z39d6XmFoOsYkngQMvV1Gof8Alg3+Bsv9LmS7NKy4nQRwrzLZxpRtbQzkLk9kk+aj3Zi2h6zIM5gYVdYy8RB7adYrkaaeW6gHEuddEyZMZbzVSjr0tGWLL6HqQly9vzHX8QLM9/hqHaRA8TVoDA39VHmFYG1FvCnGbMk5qcQV9AxCB6ewVu3o5hZdVwQo/wCU1erd+xi4NRin3f7D7O4HEJUNFJB7CKSy2cIQlA0SAkdQEVj7E2rHZgne2Sns1HgY7K3XlQCeAmnF2kycsHCbh7nj9/2n4R9f7ziu6Y81ecijO+nPgXCd4/EQPTQbGVcuF7NnpdbtKMfCCXYO8bOxaQu0pmBzFahCuJHHgd3m9MvTaFtKcSFpWT5ISZxGvDk16RsFYlFKCA0pOeMqaxKiZgKmBqN1deOfY83JjvcJ7tspwh14krVnh3AbhSXisr0Pk5xx6O6pr1tGEEkxFCFqt7wIUUFKSdVEadQzrWckk7MccJSewY2duBB/56aCds8KbQVxKsCZG7ImPPUFo2nfKsQXAGQga9GnrrHvu3rfcKyIlKZ6wIJ6jrXNPKpwo64YXCeoy1rLi1E79aRZp6lhIhO/fVdauNZmrOcNImuypJqyCVK8qvLfPIgcfWazAa22LpU4ylSXWtTzVOpSoZxmCRGnjQluDexmR0jxrq0v1ee4tffN+3XVpRlYVOGUkZ6jw/5qEs9NSTXYqiWKMnbOjH1OTGqi9iIsHoppaPCrANPqH00Tdf1DIuaJdn7Qlq0NrcBwgmTExIIB7Na9FRftnKVLDqSlGucbpyB1rzgUvXVwg4Kkznz5Y5pKUl+DIbPeCm3eVb5pCiR27uqDFXbZtNaHMQK4SoQUpAAjo3+NVy0ngKzbxsrxUORKUpwmZzM1h6ORbJnb/d4JO5R3+TNa5b7csxJRBB8pJ0PqPTW1adt3VJhDaUE75Ku4QBXnSbyW2Sh0JURlKTT/ANPI3pUO41FZYqkaN9LkeqXPuEFltqkvJdPOUFhRneQZzPTRHf21yXWS22hSSrJRVGQ3xBznSgJq+GVfHjrBFWEWpB0Wk/xCoUpxTXk2lDDkkpbWuNwq2NvhLDikuGELAz4EaE9GZHdW/tNtI0llSGlha1gp5pkJByJJ003V53irpoWaUY6SZ9Fjnk9RmVtI5DMfKUB2DP0Chet/alWSB0k+b10P1ti+ycPWO8rHttlRCUgknIAZknor2HY67l2Wx4XclqUVEA+SDEAnjAryCzvKQpK0mFJIIPSKNrit79oBUHcAChzTnPHpGtdWNpbs4ckZS2QSuKU64MX9WnODvVMDuie6snbcw0hYGQXB3ajKe0eNa93thCAknEd6jvO+rFrS2tBSRMiIIkUS+MuC9OJ5fZ7RnKszhy7T+RVNx0kyd81fvq7Swvfg3HhWWs1g46XuaLJqWx2LKkWaQGkJoFZ002uFPw1YhJr0m67sSmztBSQTgBMpGpE+mga4rDyz7bZ0UrPqGZ8Aa9eVZ8v5VUY2ClpB/wDRjXyE91dW372/MUtV6Zfq+4KmnUyaUUzAeKfiqCnA0xEuKlCqimkBoAmxUqlZVDjppVQACvOmTOR3ioVKokv658UuN+V8ZMa9I6aF6hl2cTTeilNb92XonkltrSAooVCgAMWWh6amgsw0uKGhI6jFWEXk6NHFdpnz1WikipcU+S1OS4ZPa7apwjGZgZZAVXBriKSnSQm23bHE1cYtakREZVUaTKhqR0CrSkADeD0ikxxL9st60uLAyhRyzGU5eFRfptz5So+saoLJOZJJ4603d0UrHb4Zs22/i43hWCTpNYJBFTBNIoU3NvkhRS4IsZpQKXDXRQgHilFNnhXEUxmxsraA3amlnRJJ/wApHpr0gbRt9I7B668hQmrCJ4nvNUpuPAKKfJ6z+sjXyj9k11eUYlfKV311HqyK9OPgMZpajCq4qrQxJJrpqPEaVBoEPCqWTTJpxNAHAGnYa5BqQqAoAQJoX2juoJPKI8k+UOB49VEq3KgdVIg6EaUmrGAgFIavXnYuSVA8k5j1dlRWOxLcMIEwJPADpqWh2QgUlXm2eaeNUjUp2XJVQxVJTlCmmhkmhd/JRzpmen0Vbt6WuTlC5UDknndpzyrLbFSxWbNUhqU1auu8HmFEMOFGKMWQIMTEgg8TULYzrhrl0+ajgbinyJaXCVFSsySScozOegyFQgU9dMpEjFUsU7KuIqiRIpKdSAUwHoFTA1E3UgpMuI6DXU3FS0igrCq4GkNOSmug5hSaclNPbRvqYACmBEBUhNIp2KiccoEPKuwVFipCumyKBjgquUahKqQroERW6yhxOE5bweBrEbtblmcIbJSZ1GRI6dxHXW7jrMvd4ZJifzlQ0Mzn7YtaionM65AT2AAVWNTFAkJKtNTqBNRuJwkjIxwqaC7IiaVlsE5qCeufQDSRSTSoLNBqyTo40f4wn8UVb/RDpMpCVfVWhXmVWJiNd3UtKK1M2/0FaPmV9iFeqoRZVtrGJBAGoIjz1ntWlSPJJT9VRHmNXWtobSnS0PdRcUodxmlpQ9bJbxS2TKApPQRl2VnGtI7TWg+UtKvrtNL8SiazF5qnSeH5yqdKiitWoXdSKqQN9NIW6Q3FkaRSxXJ1EzG+M/D+daTdiYV/3OH67Sx4pxVVEWUkCpUt61rI2fSfJtllPW6UfjSmrCdl3z5C2lzpgfaV/vo0spTRg4eukrd/VS1/JH2ke1S1Oll64l5CKkBAFRqV+RTcddBzk6nOFQrcMVGDOlIKAHY89a5SqYRXGgBSa6aYRSQaAHqppNNg1xNACGs612VRUSkjMRnu6q0FGoHFUAYlos+AgTJiTSKw4dTi/OVSWlUuHuqCpERKpppyhTSKQDgRwporhS4aBnGkIpYrgKQxCKsAaVAqrKDkKiRcCQ0hqRxIpBnUGxC8nKoQaneGVV4rWPBhPkmQ7xNNDhncewU0GmmnZKH8r+6O4V1RzXUh0G0ioweFbh2Nt30dZ/iR7Vd+ptu+jL+0j261IteTDmKaFnp6a3RsZb/oyvtN+3S/qVbvoyvtN+3QFowAaUjpog/Uq3fRlfab9umnYq3/AEdX22/boC15MGaRSq3/ANSLf9HV9tv264bD2/6Mr7bft0Ba8g+KU1v/AKj2/wCjK+237dNVsNeH0Y/eNe3QPUvJgLI4iqj6xROrYK8Pox+8a9uq7/ufXkRlZjP+I1/5KBal5AcmT21G5nRkj3Nry32b/Va9umfszvOf7N/qtf8AkqQ1IDcNdgzoy/ZleX0b/Va9uk/Zlec/2b/Va9ugWpeQLinGjNfuY3mf+2H3rXt1w9zC8/o4+9a9ukPUgNimijY+5hef0cfete3SfstvL6OPvWvbooWpAVFT2dIMzuouHuW3l8wPvW/aqVj3L7yE/AJH/qt+1SknRcZxvkFlZ0kdFGrXucXiNWEkf4qPapVe5reG5kdXKo9qstMvB0qcKvUgHtCeaapCvQnPczvAiORT96j11U/ZVeXzSPvUeutIJ0YZJxb2YE5Uho3/AGU3l80j71Hrrj7lV5fNI+9R66qjPUvIDUtHH7KLy+aR96j111FD1ry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4390" name="Picture 6" descr="http://www.ralphdigiafund.org/wp-content/uploads/2008/03/impeach-nix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8569"/>
            <a:ext cx="6210300" cy="616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5317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5524500" cy="6943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3449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709"/>
            <a:ext cx="8315325" cy="6749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9107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1"/>
            <a:ext cx="388374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98442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814388"/>
            <a:ext cx="323850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4090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38100"/>
            <a:ext cx="9020175"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7679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96" y="381000"/>
            <a:ext cx="8747597" cy="601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89909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82" y="838200"/>
            <a:ext cx="8440563"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4418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Klan backstory:</a:t>
            </a:r>
            <a:endParaRPr lang="en-US" dirty="0"/>
          </a:p>
        </p:txBody>
      </p:sp>
      <p:sp>
        <p:nvSpPr>
          <p:cNvPr id="3" name="Text Placeholder 2"/>
          <p:cNvSpPr>
            <a:spLocks noGrp="1"/>
          </p:cNvSpPr>
          <p:nvPr>
            <p:ph type="body" idx="1"/>
          </p:nvPr>
        </p:nvSpPr>
        <p:spPr/>
        <p:txBody>
          <a:bodyPr/>
          <a:lstStyle/>
          <a:p>
            <a:r>
              <a:rPr lang="en-US" dirty="0" smtClean="0"/>
              <a:t>How this “mystic organization” came to be</a:t>
            </a:r>
            <a:endParaRPr lang="en-US" dirty="0"/>
          </a:p>
        </p:txBody>
      </p:sp>
    </p:spTree>
    <p:extLst>
      <p:ext uri="{BB962C8B-B14F-4D97-AF65-F5344CB8AC3E}">
        <p14:creationId xmlns:p14="http://schemas.microsoft.com/office/powerpoint/2010/main" val="13128634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966"/>
            <a:ext cx="9183283" cy="686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50988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186" y="1295400"/>
            <a:ext cx="69457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1723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6127"/>
            <a:ext cx="44523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507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41105"/>
            <a:ext cx="4572000" cy="6175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57762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8001"/>
            <a:ext cx="9363075" cy="613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71066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Epilogue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01981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30" name="Picture 6" descr="http://cc.pbsstatic.com/xl/44/7444/97805904774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829" y="-152400"/>
            <a:ext cx="5334321"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3463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57188"/>
            <a:ext cx="8572500"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9042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4" y="3124200"/>
            <a:ext cx="9172074" cy="3707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7795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Ku Klux Kla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1460"/>
            <a:ext cx="8229600" cy="637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562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221" y="304800"/>
            <a:ext cx="5596990" cy="6324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35170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coming out!</a:t>
            </a:r>
            <a:endParaRPr lang="en-US" dirty="0"/>
          </a:p>
        </p:txBody>
      </p:sp>
      <p:pic>
        <p:nvPicPr>
          <p:cNvPr id="3" name="Picture 2" descr="C:\Documents and Settings\Finn J.D. John\My Documents\Documents\01-professional\1-franchises-active\Offbeat Oregon History\OOH images\1-signature-pic-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08" y="2129246"/>
            <a:ext cx="2039030" cy="20390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19400" y="2129246"/>
            <a:ext cx="6096000" cy="1569660"/>
          </a:xfrm>
          <a:prstGeom prst="rect">
            <a:avLst/>
          </a:prstGeom>
          <a:noFill/>
        </p:spPr>
        <p:txBody>
          <a:bodyPr wrap="square" rtlCol="0">
            <a:spAutoFit/>
          </a:bodyPr>
          <a:lstStyle/>
          <a:p>
            <a:r>
              <a:rPr lang="en-US" dirty="0" smtClean="0"/>
              <a:t>THIS is my </a:t>
            </a:r>
            <a:r>
              <a:rPr lang="en-US" b="1" dirty="0" smtClean="0"/>
              <a:t>public-history Website, </a:t>
            </a:r>
            <a:r>
              <a:rPr lang="en-US" dirty="0" smtClean="0"/>
              <a:t>with </a:t>
            </a:r>
          </a:p>
          <a:p>
            <a:pPr marL="742950" lvl="1" indent="-285750">
              <a:buFont typeface="Arial" panose="020B0604020202020204" pitchFamily="34" charset="0"/>
              <a:buChar char="•"/>
            </a:pPr>
            <a:r>
              <a:rPr lang="en-US" dirty="0" smtClean="0"/>
              <a:t>300 newspaper columns going back to 2008, and </a:t>
            </a:r>
          </a:p>
          <a:p>
            <a:pPr marL="742950" lvl="1" indent="-285750">
              <a:buFont typeface="Arial" panose="020B0604020202020204" pitchFamily="34" charset="0"/>
              <a:buChar char="•"/>
            </a:pPr>
            <a:r>
              <a:rPr lang="en-US" dirty="0" smtClean="0"/>
              <a:t>links to the daily podcast and news feed.</a:t>
            </a:r>
          </a:p>
          <a:p>
            <a:r>
              <a:rPr lang="en-US" b="1" dirty="0" smtClean="0"/>
              <a:t>Please check it out! </a:t>
            </a:r>
          </a:p>
          <a:p>
            <a:pPr lvl="3"/>
            <a:r>
              <a:rPr lang="en-US" sz="2400" b="1" dirty="0" smtClean="0"/>
              <a:t>offbeatoregon.com</a:t>
            </a:r>
            <a:endParaRPr lang="en-US" sz="2400" b="1" dirty="0"/>
          </a:p>
        </p:txBody>
      </p:sp>
      <p:sp>
        <p:nvSpPr>
          <p:cNvPr id="6" name="TextBox 5"/>
          <p:cNvSpPr txBox="1"/>
          <p:nvPr/>
        </p:nvSpPr>
        <p:spPr>
          <a:xfrm>
            <a:off x="2834640" y="4400298"/>
            <a:ext cx="6096000" cy="923330"/>
          </a:xfrm>
          <a:prstGeom prst="rect">
            <a:avLst/>
          </a:prstGeom>
          <a:noFill/>
        </p:spPr>
        <p:txBody>
          <a:bodyPr wrap="square" rtlCol="0">
            <a:spAutoFit/>
          </a:bodyPr>
          <a:lstStyle/>
          <a:p>
            <a:r>
              <a:rPr lang="en-US" dirty="0" smtClean="0"/>
              <a:t>THIS is my </a:t>
            </a:r>
            <a:r>
              <a:rPr lang="en-US" b="1" dirty="0" smtClean="0"/>
              <a:t>new project, </a:t>
            </a:r>
            <a:r>
              <a:rPr lang="en-US" dirty="0" smtClean="0"/>
              <a:t>which launches today.</a:t>
            </a:r>
            <a:endParaRPr lang="en-US" dirty="0"/>
          </a:p>
          <a:p>
            <a:pPr marL="742950" lvl="1" indent="-285750">
              <a:buFont typeface="Arial" panose="020B0604020202020204" pitchFamily="34" charset="0"/>
              <a:buChar char="•"/>
            </a:pPr>
            <a:r>
              <a:rPr lang="en-US" dirty="0" smtClean="0"/>
              <a:t>Swing by and check it out! We’re discussing “A Princess of Mars” by Edgar Rice Burroughs.</a:t>
            </a:r>
          </a:p>
        </p:txBody>
      </p:sp>
      <p:sp>
        <p:nvSpPr>
          <p:cNvPr id="7" name="TextBox 6"/>
          <p:cNvSpPr txBox="1"/>
          <p:nvPr/>
        </p:nvSpPr>
        <p:spPr>
          <a:xfrm>
            <a:off x="3108960" y="5695407"/>
            <a:ext cx="5547360" cy="1323439"/>
          </a:xfrm>
          <a:prstGeom prst="rect">
            <a:avLst/>
          </a:prstGeom>
          <a:noFill/>
        </p:spPr>
        <p:txBody>
          <a:bodyPr wrap="square" rtlCol="0">
            <a:spAutoFit/>
          </a:bodyPr>
          <a:lstStyle/>
          <a:p>
            <a:pPr lvl="1"/>
            <a:r>
              <a:rPr lang="en-US" sz="1600" i="1" dirty="0" smtClean="0"/>
              <a:t>Friend me on Facebook: 	</a:t>
            </a:r>
            <a:r>
              <a:rPr lang="en-US" sz="1600" dirty="0" smtClean="0"/>
              <a:t>facebook.com/</a:t>
            </a:r>
            <a:r>
              <a:rPr lang="en-US" sz="1600" dirty="0" err="1" smtClean="0"/>
              <a:t>finn.jd.john</a:t>
            </a:r>
            <a:endParaRPr lang="en-US" sz="1600" dirty="0" smtClean="0"/>
          </a:p>
          <a:p>
            <a:pPr lvl="1"/>
            <a:r>
              <a:rPr lang="en-US" sz="1600" i="1" dirty="0" smtClean="0"/>
              <a:t>Follow me on Twitter: 	</a:t>
            </a:r>
            <a:r>
              <a:rPr lang="en-US" sz="1600" dirty="0" smtClean="0"/>
              <a:t>@</a:t>
            </a:r>
            <a:r>
              <a:rPr lang="en-US" sz="1600" dirty="0" err="1" smtClean="0"/>
              <a:t>offbeatoregon</a:t>
            </a:r>
            <a:endParaRPr lang="en-US" sz="1600" dirty="0" smtClean="0"/>
          </a:p>
          <a:p>
            <a:pPr lvl="1"/>
            <a:r>
              <a:rPr lang="en-US" sz="1600" i="1" dirty="0" smtClean="0"/>
              <a:t>Find me on iTunes: 	</a:t>
            </a:r>
            <a:r>
              <a:rPr lang="en-US" sz="1600" dirty="0" smtClean="0"/>
              <a:t>offbeatoregon.com/</a:t>
            </a:r>
            <a:r>
              <a:rPr lang="en-US" sz="1600" dirty="0" err="1" smtClean="0"/>
              <a:t>itunes</a:t>
            </a:r>
            <a:endParaRPr lang="en-US" sz="1600" dirty="0" smtClean="0"/>
          </a:p>
          <a:p>
            <a:pPr lvl="1"/>
            <a:r>
              <a:rPr lang="en-US" sz="1600" i="1" dirty="0" smtClean="0"/>
              <a:t>Heckle me via e-mail: 	</a:t>
            </a:r>
            <a:r>
              <a:rPr lang="en-US" sz="1600" dirty="0" smtClean="0"/>
              <a:t>fz@finnjohn.com</a:t>
            </a:r>
          </a:p>
          <a:p>
            <a:endParaRPr lang="en-US" sz="1600" i="1" dirty="0" smtClean="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466" y="4550029"/>
            <a:ext cx="2003171" cy="2003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669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3342</TotalTime>
  <Words>5265</Words>
  <Application>Microsoft Office PowerPoint</Application>
  <PresentationFormat>On-screen Show (4:3)</PresentationFormat>
  <Paragraphs>609</Paragraphs>
  <Slides>90</Slides>
  <Notes>90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Hardcover</vt:lpstr>
      <vt:lpstr>The Ku Klux Klan and the Sellwood Bridge Swindle</vt:lpstr>
      <vt:lpstr>PowerPoint Presentation</vt:lpstr>
      <vt:lpstr>PowerPoint Presentation</vt:lpstr>
      <vt:lpstr>PowerPoint Presentation</vt:lpstr>
      <vt:lpstr>PowerPoint Presentation</vt:lpstr>
      <vt:lpstr>PowerPoint Presentation</vt:lpstr>
      <vt:lpstr>PowerPoint Presentation</vt:lpstr>
      <vt:lpstr>The Klan backstory: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Klan comes to Oregon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Klan Takes Over</vt:lpstr>
      <vt:lpstr>PowerPoint Presentation</vt:lpstr>
      <vt:lpstr>PowerPoint Presentation</vt:lpstr>
      <vt:lpstr>PowerPoint Presentation</vt:lpstr>
      <vt:lpstr>PowerPoint Presentation</vt:lpstr>
      <vt:lpstr>PowerPoint Presentation</vt:lpstr>
      <vt:lpstr>Oregon under Klan rule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Klan’s spectacular fall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Epilogue</vt:lpstr>
      <vt:lpstr>PowerPoint Presentation</vt:lpstr>
      <vt:lpstr>PowerPoint Presentation</vt:lpstr>
      <vt:lpstr>PowerPoint Presentation</vt:lpstr>
      <vt:lpstr>PowerPoint Presentation</vt:lpstr>
      <vt:lpstr>Thanks for coming out!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and Fall of the Ku Klux Klan in Oregon</dc:title>
  <dc:creator>finn@finnjohn.com</dc:creator>
  <cp:lastModifiedBy>Finn J.D. John</cp:lastModifiedBy>
  <cp:revision>108</cp:revision>
  <dcterms:created xsi:type="dcterms:W3CDTF">2013-08-04T19:32:42Z</dcterms:created>
  <dcterms:modified xsi:type="dcterms:W3CDTF">2014-09-14T15:39:25Z</dcterms:modified>
</cp:coreProperties>
</file>